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73" r:id="rId4"/>
    <p:sldId id="276" r:id="rId5"/>
    <p:sldId id="257" r:id="rId6"/>
    <p:sldId id="269" r:id="rId7"/>
    <p:sldId id="270" r:id="rId8"/>
    <p:sldId id="275" r:id="rId9"/>
    <p:sldId id="272" r:id="rId10"/>
    <p:sldId id="264" r:id="rId11"/>
    <p:sldId id="274" r:id="rId12"/>
    <p:sldId id="279" r:id="rId13"/>
    <p:sldId id="267" r:id="rId14"/>
    <p:sldId id="268" r:id="rId15"/>
    <p:sldId id="266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6" autoAdjust="0"/>
    <p:restoredTop sz="86404" autoAdjust="0"/>
  </p:normalViewPr>
  <p:slideViewPr>
    <p:cSldViewPr snapToGrid="0">
      <p:cViewPr varScale="1">
        <p:scale>
          <a:sx n="67" d="100"/>
          <a:sy n="67" d="100"/>
        </p:scale>
        <p:origin x="90" y="348"/>
      </p:cViewPr>
      <p:guideLst/>
    </p:cSldViewPr>
  </p:slideViewPr>
  <p:outlineViewPr>
    <p:cViewPr>
      <p:scale>
        <a:sx n="33" d="100"/>
        <a:sy n="33" d="100"/>
      </p:scale>
      <p:origin x="0" y="-378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v>gram</c:v>
          </c:tx>
          <c:spPr>
            <a:solidFill>
              <a:srgbClr val="FF420E"/>
            </a:solidFill>
            <a:ln>
              <a:noFill/>
            </a:ln>
          </c:spPr>
          <c:cat>
            <c:strLit>
              <c:ptCount val="15"/>
              <c:pt idx="0">
                <c:v>1</c:v>
              </c:pt>
              <c:pt idx="1">
                <c:v>2</c:v>
              </c:pt>
              <c:pt idx="2">
                <c:v>3</c:v>
              </c:pt>
              <c:pt idx="3">
                <c:v>4</c:v>
              </c:pt>
              <c:pt idx="4">
                <c:v>5</c:v>
              </c:pt>
              <c:pt idx="5">
                <c:v>6</c:v>
              </c:pt>
              <c:pt idx="6">
                <c:v>7</c:v>
              </c:pt>
              <c:pt idx="7">
                <c:v>8</c:v>
              </c:pt>
              <c:pt idx="8">
                <c:v>9</c:v>
              </c:pt>
              <c:pt idx="9">
                <c:v>10</c:v>
              </c:pt>
              <c:pt idx="10">
                <c:v>11</c:v>
              </c:pt>
              <c:pt idx="11">
                <c:v>12</c:v>
              </c:pt>
              <c:pt idx="12">
                <c:v>13</c:v>
              </c:pt>
              <c:pt idx="13">
                <c:v>14</c:v>
              </c:pt>
              <c:pt idx="14">
                <c:v>15</c:v>
              </c:pt>
            </c:strLit>
          </c:cat>
          <c:val>
            <c:numLit>
              <c:formatCode>General</c:formatCode>
              <c:ptCount val="15"/>
              <c:pt idx="0">
                <c:v>26</c:v>
              </c:pt>
              <c:pt idx="1">
                <c:v>25</c:v>
              </c:pt>
              <c:pt idx="2">
                <c:v>26</c:v>
              </c:pt>
              <c:pt idx="3">
                <c:v>23</c:v>
              </c:pt>
              <c:pt idx="4">
                <c:v>22</c:v>
              </c:pt>
              <c:pt idx="5">
                <c:v>22</c:v>
              </c:pt>
              <c:pt idx="6">
                <c:v>22</c:v>
              </c:pt>
              <c:pt idx="7">
                <c:v>23</c:v>
              </c:pt>
              <c:pt idx="8">
                <c:v>24</c:v>
              </c:pt>
              <c:pt idx="9">
                <c:v>24</c:v>
              </c:pt>
              <c:pt idx="10">
                <c:v>26</c:v>
              </c:pt>
              <c:pt idx="11">
                <c:v>27</c:v>
              </c:pt>
              <c:pt idx="12">
                <c:v>28</c:v>
              </c:pt>
              <c:pt idx="13">
                <c:v>29</c:v>
              </c:pt>
              <c:pt idx="14">
                <c:v>30</c:v>
              </c:pt>
            </c:numLit>
          </c:val>
        </c:ser>
        <c:ser>
          <c:idx val="1"/>
          <c:order val="1"/>
          <c:tx>
            <c:v>eric</c:v>
          </c:tx>
          <c:spPr>
            <a:solidFill>
              <a:srgbClr val="FFD320"/>
            </a:solidFill>
            <a:ln>
              <a:noFill/>
            </a:ln>
          </c:spPr>
          <c:cat>
            <c:strLit>
              <c:ptCount val="15"/>
              <c:pt idx="0">
                <c:v>1</c:v>
              </c:pt>
              <c:pt idx="1">
                <c:v>2</c:v>
              </c:pt>
              <c:pt idx="2">
                <c:v>3</c:v>
              </c:pt>
              <c:pt idx="3">
                <c:v>4</c:v>
              </c:pt>
              <c:pt idx="4">
                <c:v>5</c:v>
              </c:pt>
              <c:pt idx="5">
                <c:v>6</c:v>
              </c:pt>
              <c:pt idx="6">
                <c:v>7</c:v>
              </c:pt>
              <c:pt idx="7">
                <c:v>8</c:v>
              </c:pt>
              <c:pt idx="8">
                <c:v>9</c:v>
              </c:pt>
              <c:pt idx="9">
                <c:v>10</c:v>
              </c:pt>
              <c:pt idx="10">
                <c:v>11</c:v>
              </c:pt>
              <c:pt idx="11">
                <c:v>12</c:v>
              </c:pt>
              <c:pt idx="12">
                <c:v>13</c:v>
              </c:pt>
              <c:pt idx="13">
                <c:v>14</c:v>
              </c:pt>
              <c:pt idx="14">
                <c:v>15</c:v>
              </c:pt>
            </c:strLit>
          </c:cat>
          <c:val>
            <c:numLit>
              <c:formatCode>General</c:formatCode>
              <c:ptCount val="15"/>
              <c:pt idx="0">
                <c:v>274</c:v>
              </c:pt>
              <c:pt idx="1">
                <c:v>318</c:v>
              </c:pt>
              <c:pt idx="2">
                <c:v>335</c:v>
              </c:pt>
              <c:pt idx="3">
                <c:v>329</c:v>
              </c:pt>
              <c:pt idx="4">
                <c:v>340</c:v>
              </c:pt>
              <c:pt idx="5">
                <c:v>393</c:v>
              </c:pt>
              <c:pt idx="6">
                <c:v>417</c:v>
              </c:pt>
              <c:pt idx="7">
                <c:v>461</c:v>
              </c:pt>
              <c:pt idx="8">
                <c:v>479</c:v>
              </c:pt>
              <c:pt idx="9">
                <c:v>514</c:v>
              </c:pt>
              <c:pt idx="10">
                <c:v>510</c:v>
              </c:pt>
              <c:pt idx="11">
                <c:v>550</c:v>
              </c:pt>
              <c:pt idx="12">
                <c:v>531</c:v>
              </c:pt>
              <c:pt idx="13">
                <c:v>535</c:v>
              </c:pt>
              <c:pt idx="14">
                <c:v>538</c:v>
              </c:pt>
            </c:numLit>
          </c:val>
        </c:ser>
        <c:ser>
          <c:idx val="2"/>
          <c:order val="2"/>
          <c:tx>
            <c:v>humm</c:v>
          </c:tx>
          <c:spPr>
            <a:solidFill>
              <a:srgbClr val="579D1C"/>
            </a:solidFill>
            <a:ln>
              <a:noFill/>
            </a:ln>
          </c:spPr>
          <c:cat>
            <c:strLit>
              <c:ptCount val="15"/>
              <c:pt idx="0">
                <c:v>1</c:v>
              </c:pt>
              <c:pt idx="1">
                <c:v>2</c:v>
              </c:pt>
              <c:pt idx="2">
                <c:v>3</c:v>
              </c:pt>
              <c:pt idx="3">
                <c:v>4</c:v>
              </c:pt>
              <c:pt idx="4">
                <c:v>5</c:v>
              </c:pt>
              <c:pt idx="5">
                <c:v>6</c:v>
              </c:pt>
              <c:pt idx="6">
                <c:v>7</c:v>
              </c:pt>
              <c:pt idx="7">
                <c:v>8</c:v>
              </c:pt>
              <c:pt idx="8">
                <c:v>9</c:v>
              </c:pt>
              <c:pt idx="9">
                <c:v>10</c:v>
              </c:pt>
              <c:pt idx="10">
                <c:v>11</c:v>
              </c:pt>
              <c:pt idx="11">
                <c:v>12</c:v>
              </c:pt>
              <c:pt idx="12">
                <c:v>13</c:v>
              </c:pt>
              <c:pt idx="13">
                <c:v>14</c:v>
              </c:pt>
              <c:pt idx="14">
                <c:v>15</c:v>
              </c:pt>
            </c:strLit>
          </c:cat>
          <c:val>
            <c:numLit>
              <c:formatCode>General</c:formatCode>
              <c:ptCount val="15"/>
              <c:pt idx="0">
                <c:v>69</c:v>
              </c:pt>
              <c:pt idx="1">
                <c:v>59</c:v>
              </c:pt>
              <c:pt idx="2">
                <c:v>46</c:v>
              </c:pt>
              <c:pt idx="3">
                <c:v>39</c:v>
              </c:pt>
              <c:pt idx="4">
                <c:v>31</c:v>
              </c:pt>
              <c:pt idx="5">
                <c:v>36</c:v>
              </c:pt>
              <c:pt idx="6">
                <c:v>30</c:v>
              </c:pt>
              <c:pt idx="7">
                <c:v>35</c:v>
              </c:pt>
              <c:pt idx="8">
                <c:v>29</c:v>
              </c:pt>
              <c:pt idx="9">
                <c:v>27</c:v>
              </c:pt>
              <c:pt idx="10">
                <c:v>28</c:v>
              </c:pt>
              <c:pt idx="11">
                <c:v>29</c:v>
              </c:pt>
              <c:pt idx="12">
                <c:v>26</c:v>
              </c:pt>
              <c:pt idx="13">
                <c:v>22</c:v>
              </c:pt>
              <c:pt idx="14">
                <c:v>20</c:v>
              </c:pt>
            </c:numLit>
          </c:val>
        </c:ser>
        <c:ser>
          <c:idx val="3"/>
          <c:order val="3"/>
          <c:tx>
            <c:v>lawn</c:v>
          </c:tx>
          <c:spPr>
            <a:solidFill>
              <a:srgbClr val="7E0021"/>
            </a:solidFill>
            <a:ln>
              <a:noFill/>
            </a:ln>
          </c:spPr>
          <c:cat>
            <c:strLit>
              <c:ptCount val="15"/>
              <c:pt idx="0">
                <c:v>1</c:v>
              </c:pt>
              <c:pt idx="1">
                <c:v>2</c:v>
              </c:pt>
              <c:pt idx="2">
                <c:v>3</c:v>
              </c:pt>
              <c:pt idx="3">
                <c:v>4</c:v>
              </c:pt>
              <c:pt idx="4">
                <c:v>5</c:v>
              </c:pt>
              <c:pt idx="5">
                <c:v>6</c:v>
              </c:pt>
              <c:pt idx="6">
                <c:v>7</c:v>
              </c:pt>
              <c:pt idx="7">
                <c:v>8</c:v>
              </c:pt>
              <c:pt idx="8">
                <c:v>9</c:v>
              </c:pt>
              <c:pt idx="9">
                <c:v>10</c:v>
              </c:pt>
              <c:pt idx="10">
                <c:v>11</c:v>
              </c:pt>
              <c:pt idx="11">
                <c:v>12</c:v>
              </c:pt>
              <c:pt idx="12">
                <c:v>13</c:v>
              </c:pt>
              <c:pt idx="13">
                <c:v>14</c:v>
              </c:pt>
              <c:pt idx="14">
                <c:v>15</c:v>
              </c:pt>
            </c:strLit>
          </c:cat>
          <c:val>
            <c:numLit>
              <c:formatCode>General</c:formatCode>
              <c:ptCount val="15"/>
              <c:pt idx="0">
                <c:v>65</c:v>
              </c:pt>
              <c:pt idx="1">
                <c:v>51</c:v>
              </c:pt>
              <c:pt idx="2">
                <c:v>32</c:v>
              </c:pt>
              <c:pt idx="3">
                <c:v>25</c:v>
              </c:pt>
              <c:pt idx="4">
                <c:v>18</c:v>
              </c:pt>
              <c:pt idx="5">
                <c:v>18</c:v>
              </c:pt>
              <c:pt idx="6">
                <c:v>14</c:v>
              </c:pt>
              <c:pt idx="7">
                <c:v>19</c:v>
              </c:pt>
              <c:pt idx="8">
                <c:v>14</c:v>
              </c:pt>
              <c:pt idx="9">
                <c:v>12</c:v>
              </c:pt>
              <c:pt idx="10">
                <c:v>12</c:v>
              </c:pt>
              <c:pt idx="11">
                <c:v>12</c:v>
              </c:pt>
              <c:pt idx="12">
                <c:v>11</c:v>
              </c:pt>
              <c:pt idx="13">
                <c:v>8</c:v>
              </c:pt>
              <c:pt idx="14">
                <c:v>6</c:v>
              </c:pt>
            </c:numLit>
          </c:val>
        </c:ser>
        <c:ser>
          <c:idx val="4"/>
          <c:order val="4"/>
          <c:tx>
            <c:v>holl</c:v>
          </c:tx>
          <c:spPr>
            <a:solidFill>
              <a:srgbClr val="83CAFF"/>
            </a:solidFill>
            <a:ln>
              <a:noFill/>
            </a:ln>
          </c:spPr>
          <c:cat>
            <c:strLit>
              <c:ptCount val="15"/>
              <c:pt idx="0">
                <c:v>1</c:v>
              </c:pt>
              <c:pt idx="1">
                <c:v>2</c:v>
              </c:pt>
              <c:pt idx="2">
                <c:v>3</c:v>
              </c:pt>
              <c:pt idx="3">
                <c:v>4</c:v>
              </c:pt>
              <c:pt idx="4">
                <c:v>5</c:v>
              </c:pt>
              <c:pt idx="5">
                <c:v>6</c:v>
              </c:pt>
              <c:pt idx="6">
                <c:v>7</c:v>
              </c:pt>
              <c:pt idx="7">
                <c:v>8</c:v>
              </c:pt>
              <c:pt idx="8">
                <c:v>9</c:v>
              </c:pt>
              <c:pt idx="9">
                <c:v>10</c:v>
              </c:pt>
              <c:pt idx="10">
                <c:v>11</c:v>
              </c:pt>
              <c:pt idx="11">
                <c:v>12</c:v>
              </c:pt>
              <c:pt idx="12">
                <c:v>13</c:v>
              </c:pt>
              <c:pt idx="13">
                <c:v>14</c:v>
              </c:pt>
              <c:pt idx="14">
                <c:v>15</c:v>
              </c:pt>
            </c:strLit>
          </c:cat>
          <c:val>
            <c:numLit>
              <c:formatCode>General</c:formatCode>
              <c:ptCount val="15"/>
              <c:pt idx="0">
                <c:v>0</c:v>
              </c:pt>
              <c:pt idx="1">
                <c:v>0</c:v>
              </c:pt>
              <c:pt idx="2">
                <c:v>0</c:v>
              </c:pt>
              <c:pt idx="3">
                <c:v>0</c:v>
              </c:pt>
              <c:pt idx="4">
                <c:v>0</c:v>
              </c:pt>
              <c:pt idx="5">
                <c:v>0</c:v>
              </c:pt>
              <c:pt idx="6">
                <c:v>0</c:v>
              </c:pt>
              <c:pt idx="7">
                <c:v>0</c:v>
              </c:pt>
              <c:pt idx="8">
                <c:v>0</c:v>
              </c:pt>
              <c:pt idx="9">
                <c:v>0</c:v>
              </c:pt>
              <c:pt idx="10">
                <c:v>0</c:v>
              </c:pt>
              <c:pt idx="11">
                <c:v>0</c:v>
              </c:pt>
              <c:pt idx="12">
                <c:v>0</c:v>
              </c:pt>
              <c:pt idx="13">
                <c:v>0</c:v>
              </c:pt>
              <c:pt idx="14">
                <c:v>0</c:v>
              </c:pt>
            </c:numLit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191128"/>
        <c:axId val="7223968"/>
      </c:areaChart>
      <c:valAx>
        <c:axId val="7223968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900" b="0"/>
                </a:pPr>
                <a:r>
                  <a:rPr lang="en-GB"/>
                  <a:t>Biomass (g C m-2)</a:t>
                </a:r>
              </a:p>
            </c:rich>
          </c:tx>
          <c:overlay val="0"/>
        </c:title>
        <c:numFmt formatCode="[$-1000409]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7191128"/>
        <c:crossesAt val="0"/>
        <c:crossBetween val="midCat"/>
      </c:valAx>
      <c:catAx>
        <c:axId val="71911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900" b="0"/>
                </a:pPr>
                <a:r>
                  <a:rPr lang="en-GB"/>
                  <a:t>Year from 1999</a:t>
                </a:r>
              </a:p>
            </c:rich>
          </c:tx>
          <c:overlay val="0"/>
        </c:title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en-US"/>
          </a:p>
        </c:txPr>
        <c:crossAx val="7223968"/>
        <c:crossesAt val="0"/>
        <c:auto val="1"/>
        <c:lblAlgn val="ctr"/>
        <c:lblOffset val="100"/>
        <c:noMultiLvlLbl val="0"/>
      </c:catAx>
      <c:spPr>
        <a:noFill/>
        <a:ln>
          <a:solidFill>
            <a:srgbClr val="B3B3B3"/>
          </a:solidFill>
          <a:prstDash val="solid"/>
        </a:ln>
      </c:spPr>
    </c:plotArea>
    <c:legend>
      <c:legendPos val="r"/>
      <c:overlay val="0"/>
      <c:spPr>
        <a:noFill/>
        <a:ln>
          <a:noFill/>
        </a:ln>
      </c:spPr>
      <c:txPr>
        <a:bodyPr/>
        <a:lstStyle/>
        <a:p>
          <a:pPr>
            <a:defRPr sz="1000" b="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0B50D9-7AB8-49CC-801D-628B895263BF}" type="datetimeFigureOut">
              <a:rPr lang="it-IT" smtClean="0"/>
              <a:t>11/11/2015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E3D59-7443-4A15-B23B-993AAB4310A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476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E3D59-7443-4A15-B23B-993AAB4310A8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8982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These are the same</a:t>
            </a:r>
            <a:r>
              <a:rPr lang="en-GB" baseline="0" dirty="0" smtClean="0"/>
              <a:t> as the questions asked by Profound.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E3D59-7443-4A15-B23B-993AAB4310A8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0843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Likelihood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is the hypothetical probability that an event that has already occurred would yield a specific outcome. The concept differs from that of a probability in that a probability refers to the occurrence of future events, while a </a:t>
            </a:r>
            <a:r>
              <a:rPr lang="en-GB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likelihood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refers to past events with known outcomes.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E3D59-7443-4A15-B23B-993AAB4310A8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8627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DEOPTIM </a:t>
            </a:r>
            <a:r>
              <a:rPr lang="it-IT" dirty="0" err="1" smtClean="0"/>
              <a:t>without</a:t>
            </a:r>
            <a:r>
              <a:rPr lang="it-IT" baseline="0" dirty="0" smtClean="0"/>
              <a:t> DECOMP </a:t>
            </a:r>
            <a:r>
              <a:rPr lang="it-IT" baseline="0" dirty="0" err="1" smtClean="0"/>
              <a:t>parameters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E3D59-7443-4A15-B23B-993AAB4310A8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1503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Calibrating</a:t>
            </a:r>
          </a:p>
          <a:p>
            <a:r>
              <a:rPr lang="en-GB" dirty="0" smtClean="0"/>
              <a:t>Posterior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distibution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E3D59-7443-4A15-B23B-993AAB4310A8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604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Prior range??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E3D59-7443-4A15-B23B-993AAB4310A8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129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These are the same</a:t>
            </a:r>
            <a:r>
              <a:rPr lang="en-GB" baseline="0" dirty="0" smtClean="0"/>
              <a:t> as the questions asked by Profound.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E3D59-7443-4A15-B23B-993AAB4310A8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7773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DiffeRential</a:t>
            </a:r>
            <a:r>
              <a:rPr lang="en-US" dirty="0" smtClean="0"/>
              <a:t> Evolution Adaptive Metropolis (DREAM)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E3D59-7443-4A15-B23B-993AAB4310A8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5112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B3F8-AEEA-4945-93CE-F9B1D609331A}" type="datetime1">
              <a:rPr lang="it-IT" smtClean="0"/>
              <a:t>11/11/2015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9561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D4438-DFB7-4CAD-95A2-F76E0007FC64}" type="datetime1">
              <a:rPr lang="it-IT" smtClean="0"/>
              <a:t>11/11/2015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6841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7A2AF-AED2-43BF-82CF-CC4630BA24A6}" type="datetime1">
              <a:rPr lang="it-IT" smtClean="0"/>
              <a:t>11/11/2015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3897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C9870-DA1F-435E-86EA-D62CAFC49357}" type="datetime1">
              <a:rPr lang="it-IT" smtClean="0"/>
              <a:t>11/11/2015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3161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1315-4414-46D0-916C-8CCA6C37B1D4}" type="datetime1">
              <a:rPr lang="it-IT" smtClean="0"/>
              <a:t>11/11/2015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5031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9DF88-3BF1-46A6-B21A-6F93CD131543}" type="datetime1">
              <a:rPr lang="it-IT" smtClean="0"/>
              <a:t>11/11/2015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8445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3CA8-109C-434F-98FC-101409B19BB4}" type="datetime1">
              <a:rPr lang="it-IT" smtClean="0"/>
              <a:t>11/11/2015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2905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EA063-2F79-4979-9791-831762E5AB87}" type="datetime1">
              <a:rPr lang="it-IT" smtClean="0"/>
              <a:t>11/11/2015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3176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A7283-DE33-496F-BF59-4A7E163A0C2F}" type="datetime1">
              <a:rPr lang="it-IT" smtClean="0"/>
              <a:t>11/11/2015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251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D0FDB-210F-4ABA-91B8-DD4D5D5F1ADF}" type="datetime1">
              <a:rPr lang="it-IT" smtClean="0"/>
              <a:t>11/11/2015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0297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58E10-F4A1-4789-9349-27F1057E7B44}" type="datetime1">
              <a:rPr lang="it-IT" smtClean="0"/>
              <a:t>11/11/2015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5425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00F2B-86EE-4F83-AA60-001B33671F9B}" type="datetime1">
              <a:rPr lang="it-IT" smtClean="0"/>
              <a:t>11/11/2015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27346-2654-4367-8C66-FB32EEBDA2E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344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 smtClean="0"/>
              <a:t>Calibrating NUCOM-BOG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574925"/>
          </a:xfrm>
        </p:spPr>
        <p:txBody>
          <a:bodyPr>
            <a:normAutofit lnSpcReduction="10000"/>
          </a:bodyPr>
          <a:lstStyle/>
          <a:p>
            <a:r>
              <a:rPr lang="en-US" noProof="0" dirty="0" smtClean="0"/>
              <a:t>Jeroen Pullens</a:t>
            </a:r>
          </a:p>
          <a:p>
            <a:endParaRPr lang="en-US" noProof="0" dirty="0" smtClean="0"/>
          </a:p>
          <a:p>
            <a:r>
              <a:rPr lang="en-US" noProof="0" dirty="0" smtClean="0"/>
              <a:t>14 </a:t>
            </a:r>
            <a:r>
              <a:rPr lang="en-US" noProof="0" smtClean="0"/>
              <a:t>September - 14 </a:t>
            </a:r>
            <a:r>
              <a:rPr lang="en-US" noProof="0" dirty="0" smtClean="0"/>
              <a:t>December 2015 at University Freiburg</a:t>
            </a:r>
          </a:p>
          <a:p>
            <a:endParaRPr lang="en-US" noProof="0" dirty="0" smtClean="0"/>
          </a:p>
          <a:p>
            <a:r>
              <a:rPr lang="en-US" noProof="0" dirty="0" smtClean="0"/>
              <a:t>PhD supervisors: </a:t>
            </a:r>
            <a:r>
              <a:rPr lang="en-US" noProof="0" dirty="0" err="1" smtClean="0"/>
              <a:t>Damiano</a:t>
            </a:r>
            <a:r>
              <a:rPr lang="en-US" noProof="0" dirty="0" smtClean="0"/>
              <a:t> </a:t>
            </a:r>
            <a:r>
              <a:rPr lang="en-US" noProof="0" dirty="0" err="1" smtClean="0"/>
              <a:t>Gianelle</a:t>
            </a:r>
            <a:r>
              <a:rPr lang="en-US" noProof="0" dirty="0" smtClean="0"/>
              <a:t>, Matteo </a:t>
            </a:r>
            <a:r>
              <a:rPr lang="en-US" noProof="0" dirty="0" err="1" smtClean="0"/>
              <a:t>Sottocornola</a:t>
            </a:r>
            <a:r>
              <a:rPr lang="en-US" noProof="0" dirty="0" smtClean="0"/>
              <a:t>, </a:t>
            </a:r>
            <a:r>
              <a:rPr lang="en-US" noProof="0" dirty="0" err="1" smtClean="0"/>
              <a:t>Ger</a:t>
            </a:r>
            <a:r>
              <a:rPr lang="en-US" noProof="0" dirty="0" smtClean="0"/>
              <a:t> Kiely</a:t>
            </a:r>
          </a:p>
          <a:p>
            <a:r>
              <a:rPr lang="en-US" noProof="0" dirty="0" smtClean="0"/>
              <a:t> Collaborators COST Action: Maurizio </a:t>
            </a:r>
            <a:r>
              <a:rPr lang="en-US" noProof="0" dirty="0" err="1" smtClean="0"/>
              <a:t>Bagnara</a:t>
            </a:r>
            <a:r>
              <a:rPr lang="en-US" noProof="0" dirty="0" smtClean="0"/>
              <a:t> and Florian </a:t>
            </a:r>
            <a:r>
              <a:rPr lang="en-US" noProof="0" dirty="0" err="1" smtClean="0"/>
              <a:t>Hartig</a:t>
            </a:r>
            <a:endParaRPr lang="en-US" noProof="0" dirty="0" smtClean="0"/>
          </a:p>
          <a:p>
            <a:endParaRPr lang="en-US" noProof="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06394" y="429457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/>
            </a:r>
            <a:br>
              <a:rPr lang="en-US" b="1" dirty="0" smtClean="0"/>
            </a:br>
            <a:endParaRPr lang="it-IT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pic>
        <p:nvPicPr>
          <p:cNvPr id="7" name="Picture 18" descr="http://www.cost.eu/design/cost/images/global/logo_cos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41" y="760026"/>
            <a:ext cx="4049045" cy="84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83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Sequential Monte Carlo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4616178" cy="4351338"/>
          </a:xfrm>
        </p:spPr>
        <p:txBody>
          <a:bodyPr>
            <a:normAutofit/>
          </a:bodyPr>
          <a:lstStyle/>
          <a:p>
            <a:r>
              <a:rPr lang="en-US" dirty="0"/>
              <a:t>Goal: To find the optimum values for the </a:t>
            </a:r>
            <a:r>
              <a:rPr lang="en-US" dirty="0" smtClean="0"/>
              <a:t>parameters and their distribution.</a:t>
            </a:r>
            <a:endParaRPr lang="en-US" dirty="0"/>
          </a:p>
          <a:p>
            <a:endParaRPr lang="en-US" noProof="0" dirty="0" smtClean="0"/>
          </a:p>
          <a:p>
            <a:r>
              <a:rPr lang="en-US" noProof="0" dirty="0" smtClean="0"/>
              <a:t>Bayesian</a:t>
            </a:r>
          </a:p>
          <a:p>
            <a:r>
              <a:rPr lang="en-US" noProof="0" dirty="0" smtClean="0"/>
              <a:t>Parallel</a:t>
            </a:r>
          </a:p>
          <a:p>
            <a:endParaRPr lang="en-US" noProof="0" dirty="0" smtClean="0"/>
          </a:p>
          <a:p>
            <a:r>
              <a:rPr lang="en-US" noProof="0" dirty="0" smtClean="0"/>
              <a:t>Weighting</a:t>
            </a:r>
          </a:p>
          <a:p>
            <a:r>
              <a:rPr lang="en-US" noProof="0" dirty="0" smtClean="0"/>
              <a:t>Resampling</a:t>
            </a:r>
          </a:p>
          <a:p>
            <a:endParaRPr lang="en-US" noProof="0" dirty="0" smtClean="0"/>
          </a:p>
          <a:p>
            <a:endParaRPr lang="en-US" noProof="0" dirty="0" smtClean="0"/>
          </a:p>
          <a:p>
            <a:endParaRPr lang="en-US" noProof="0" dirty="0" smtClean="0"/>
          </a:p>
          <a:p>
            <a:endParaRPr lang="en-US" noProof="0" dirty="0"/>
          </a:p>
        </p:txBody>
      </p:sp>
      <p:sp>
        <p:nvSpPr>
          <p:cNvPr id="4" name="Rectangle 3"/>
          <p:cNvSpPr/>
          <p:nvPr/>
        </p:nvSpPr>
        <p:spPr>
          <a:xfrm>
            <a:off x="6950951" y="5455062"/>
            <a:ext cx="37572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Figure from: </a:t>
            </a:r>
            <a:r>
              <a:rPr lang="en-US" sz="1600" dirty="0" err="1" smtClean="0"/>
              <a:t>Hartig</a:t>
            </a:r>
            <a:r>
              <a:rPr lang="en-US" sz="1600" dirty="0"/>
              <a:t>, F., J. M. Calabrese, B. </a:t>
            </a:r>
            <a:r>
              <a:rPr lang="en-US" sz="1600" dirty="0" err="1"/>
              <a:t>Reineking</a:t>
            </a:r>
            <a:r>
              <a:rPr lang="en-US" sz="1600" dirty="0"/>
              <a:t>, T. </a:t>
            </a:r>
            <a:r>
              <a:rPr lang="en-US" sz="1600" dirty="0" err="1"/>
              <a:t>Wiegand</a:t>
            </a:r>
            <a:r>
              <a:rPr lang="en-US" sz="1600" dirty="0"/>
              <a:t>, and A. </a:t>
            </a:r>
            <a:r>
              <a:rPr lang="en-US" sz="1600" dirty="0" err="1"/>
              <a:t>Huth</a:t>
            </a:r>
            <a:r>
              <a:rPr lang="en-US" sz="1600" dirty="0"/>
              <a:t>. 2011. Statistical inference for stochastic simulation models - theory and application. Ecology Letters 14:816–827.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6482848" y="2287812"/>
            <a:ext cx="555482" cy="577903"/>
            <a:chOff x="5778631" y="2458808"/>
            <a:chExt cx="838985" cy="699171"/>
          </a:xfrm>
        </p:grpSpPr>
        <p:cxnSp>
          <p:nvCxnSpPr>
            <p:cNvPr id="14" name="Straight Connector 13"/>
            <p:cNvCxnSpPr/>
            <p:nvPr/>
          </p:nvCxnSpPr>
          <p:spPr>
            <a:xfrm flipH="1">
              <a:off x="5778631" y="3157979"/>
              <a:ext cx="838985" cy="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5778631" y="2460394"/>
              <a:ext cx="9426" cy="69758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>
              <a:off x="5788057" y="2458808"/>
              <a:ext cx="697584" cy="942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10</a:t>
            </a:fld>
            <a:endParaRPr lang="it-IT"/>
          </a:p>
        </p:txBody>
      </p:sp>
      <p:sp>
        <p:nvSpPr>
          <p:cNvPr id="13" name="Rectangle 12"/>
          <p:cNvSpPr/>
          <p:nvPr/>
        </p:nvSpPr>
        <p:spPr>
          <a:xfrm>
            <a:off x="5465102" y="2363804"/>
            <a:ext cx="10177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iterations</a:t>
            </a:r>
            <a:endParaRPr lang="en-US" sz="1600" dirty="0"/>
          </a:p>
        </p:txBody>
      </p:sp>
      <p:pic>
        <p:nvPicPr>
          <p:cNvPr id="12" name="Bi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0951" y="422151"/>
            <a:ext cx="4378551" cy="497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44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915"/>
          </a:xfrm>
        </p:spPr>
        <p:txBody>
          <a:bodyPr/>
          <a:lstStyle/>
          <a:p>
            <a:r>
              <a:rPr lang="en-US" noProof="0" dirty="0" smtClean="0"/>
              <a:t>Posterior distributions</a:t>
            </a:r>
            <a:endParaRPr lang="en-US" noProof="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29888" y="1314450"/>
            <a:ext cx="5529300" cy="556756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11</a:t>
            </a:fld>
            <a:endParaRPr lang="it-IT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438" y="1314450"/>
            <a:ext cx="5505450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7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Future perspective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noProof="0" dirty="0" smtClean="0"/>
              <a:t>Is it possible to calibrate this model for individual sites, by changing some of the plant parameters? </a:t>
            </a:r>
          </a:p>
          <a:p>
            <a:pPr lvl="1"/>
            <a:r>
              <a:rPr lang="en-US" noProof="0" dirty="0" smtClean="0">
                <a:solidFill>
                  <a:srgbClr val="FF0000"/>
                </a:solidFill>
              </a:rPr>
              <a:t>Yes, it is possible.</a:t>
            </a:r>
          </a:p>
          <a:p>
            <a:pPr lvl="1"/>
            <a:r>
              <a:rPr lang="en-US" noProof="0" dirty="0" smtClean="0"/>
              <a:t>If so, do the differences in parameters have an </a:t>
            </a:r>
            <a:r>
              <a:rPr lang="en-US" b="1" noProof="0" dirty="0" smtClean="0"/>
              <a:t>ecological meaning </a:t>
            </a:r>
            <a:r>
              <a:rPr lang="en-US" noProof="0" dirty="0" smtClean="0"/>
              <a:t>or can they be explained by other factors, such as climate?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Based on the </a:t>
            </a:r>
            <a:r>
              <a:rPr lang="en-US" dirty="0" err="1" smtClean="0">
                <a:solidFill>
                  <a:srgbClr val="FF0000"/>
                </a:solidFill>
              </a:rPr>
              <a:t>morris</a:t>
            </a:r>
            <a:r>
              <a:rPr lang="en-US" dirty="0" smtClean="0">
                <a:solidFill>
                  <a:srgbClr val="FF0000"/>
                </a:solidFill>
              </a:rPr>
              <a:t> SA we know which parameters are sensitive,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Growth and Mortality</a:t>
            </a:r>
            <a:endParaRPr lang="en-US" noProof="0" dirty="0" smtClean="0">
              <a:solidFill>
                <a:srgbClr val="FF0000"/>
              </a:solidFill>
            </a:endParaRPr>
          </a:p>
          <a:p>
            <a:pPr lvl="1"/>
            <a:endParaRPr lang="en-US" dirty="0"/>
          </a:p>
          <a:p>
            <a:r>
              <a:rPr lang="en-US" dirty="0" smtClean="0"/>
              <a:t>How </a:t>
            </a:r>
            <a:r>
              <a:rPr lang="en-US" dirty="0"/>
              <a:t>are sites in different climates different from each other?</a:t>
            </a:r>
          </a:p>
          <a:p>
            <a:pPr lvl="1"/>
            <a:r>
              <a:rPr lang="en-US" noProof="0" dirty="0" smtClean="0">
                <a:solidFill>
                  <a:srgbClr val="FF0000"/>
                </a:solidFill>
              </a:rPr>
              <a:t>Work in progress</a:t>
            </a:r>
            <a:endParaRPr lang="en-US" noProof="0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87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Many thanks</a:t>
            </a:r>
            <a:endParaRPr lang="en-US" noProof="0" dirty="0"/>
          </a:p>
        </p:txBody>
      </p:sp>
      <p:pic>
        <p:nvPicPr>
          <p:cNvPr id="1030" name="Picture 6" descr="Fondazione Edmund Mach di San Michele all'Adi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123" y="2668327"/>
            <a:ext cx="2314575" cy="8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Image result for university college cork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34" name="Picture 10" descr="4c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789" y="1378609"/>
            <a:ext cx="2335664" cy="115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unh.edu/cpa/images/diy/unh-logos/7_unhlogo_we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240" y="3175890"/>
            <a:ext cx="1496763" cy="145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ile:McGill Wordmark.sv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324" y="3984398"/>
            <a:ext cx="2381250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Datei:Albert-Ludwigs-Universität Freiburg 2009 logo.sv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351" y="1772562"/>
            <a:ext cx="2572752" cy="300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www.cost.eu/design/cost/images/global/logo_cost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67" y="1643174"/>
            <a:ext cx="3115498" cy="64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legumeplus.eu/files/legumeplus/wur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460" y="5417409"/>
            <a:ext cx="2711986" cy="44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4663" y="5260457"/>
            <a:ext cx="3252964" cy="54912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120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Introduction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0" dirty="0" smtClean="0"/>
              <a:t>Why peatlands?</a:t>
            </a:r>
          </a:p>
          <a:p>
            <a:pPr lvl="1"/>
            <a:r>
              <a:rPr lang="en-US" sz="2800" noProof="0" dirty="0" smtClean="0"/>
              <a:t>Largest pool terrestrial soil carbon (Gorham 1991)</a:t>
            </a:r>
          </a:p>
          <a:p>
            <a:pPr lvl="1"/>
            <a:r>
              <a:rPr lang="en-US" sz="2800" noProof="0" dirty="0" smtClean="0"/>
              <a:t>Only 3% </a:t>
            </a:r>
            <a:r>
              <a:rPr lang="en-US" sz="2800" noProof="0" dirty="0" err="1" smtClean="0"/>
              <a:t>landsurface</a:t>
            </a:r>
            <a:endParaRPr lang="en-US" sz="2800" noProof="0" dirty="0" smtClean="0"/>
          </a:p>
          <a:p>
            <a:pPr lvl="1"/>
            <a:r>
              <a:rPr lang="en-US" sz="2800" noProof="0" dirty="0" smtClean="0"/>
              <a:t>Sphagnum</a:t>
            </a:r>
          </a:p>
          <a:p>
            <a:endParaRPr lang="en-US" noProof="0" dirty="0" smtClean="0"/>
          </a:p>
          <a:p>
            <a:pPr marL="228600" lvl="2">
              <a:spcBef>
                <a:spcPts val="1000"/>
              </a:spcBef>
            </a:pPr>
            <a:r>
              <a:rPr lang="en-US" sz="2800" noProof="0" dirty="0" smtClean="0"/>
              <a:t>Pullens et al. 2015 (under review) Carbon fluxes of an alpine peatland in Northern Italy</a:t>
            </a:r>
            <a:endParaRPr lang="en-US" noProof="0" dirty="0" smtClean="0"/>
          </a:p>
          <a:p>
            <a:pPr marL="685800" lvl="2">
              <a:spcBef>
                <a:spcPts val="1000"/>
              </a:spcBef>
            </a:pPr>
            <a:r>
              <a:rPr lang="en-US" noProof="0" dirty="0" smtClean="0"/>
              <a:t>Site comparison	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14</a:t>
            </a:fld>
            <a:endParaRPr lang="it-IT"/>
          </a:p>
        </p:txBody>
      </p:sp>
      <p:sp>
        <p:nvSpPr>
          <p:cNvPr id="4" name="Rectangle 3"/>
          <p:cNvSpPr/>
          <p:nvPr/>
        </p:nvSpPr>
        <p:spPr>
          <a:xfrm>
            <a:off x="933254" y="5853797"/>
            <a:ext cx="107277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0" indent="-304800"/>
            <a:r>
              <a:rPr lang="en-US" dirty="0"/>
              <a:t>Gorham, E. 1991. Northern Peatlands : Role in the Carbon Cycle and Probable Responses to Climatic Warming. Ecological Applications 1:182–195.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6149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Future perspectives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MCMC – Markov Chain Monte Carlo</a:t>
            </a:r>
          </a:p>
          <a:p>
            <a:r>
              <a:rPr lang="en-US" noProof="0" dirty="0" smtClean="0"/>
              <a:t>DREAM</a:t>
            </a:r>
            <a:r>
              <a:rPr lang="en-US" baseline="30000" noProof="0" dirty="0" smtClean="0"/>
              <a:t>1</a:t>
            </a:r>
          </a:p>
          <a:p>
            <a:endParaRPr lang="en-US" noProof="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26678"/>
          <a:stretch/>
        </p:blipFill>
        <p:spPr>
          <a:xfrm>
            <a:off x="7916929" y="1524794"/>
            <a:ext cx="3076575" cy="36316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29075" y="472715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0" indent="-304800"/>
            <a:r>
              <a:rPr lang="en-US" sz="1400" dirty="0" smtClean="0"/>
              <a:t>Picture from: </a:t>
            </a:r>
            <a:r>
              <a:rPr lang="en-US" sz="1400" dirty="0" err="1" smtClean="0"/>
              <a:t>Hartig</a:t>
            </a:r>
            <a:r>
              <a:rPr lang="en-US" sz="1400" dirty="0"/>
              <a:t>, F., J. M. Calabrese, B. </a:t>
            </a:r>
            <a:r>
              <a:rPr lang="en-US" sz="1400" dirty="0" err="1"/>
              <a:t>Reineking</a:t>
            </a:r>
            <a:r>
              <a:rPr lang="en-US" sz="1400" dirty="0"/>
              <a:t>, T. </a:t>
            </a:r>
            <a:r>
              <a:rPr lang="en-US" sz="1400" dirty="0" err="1"/>
              <a:t>Wiegand</a:t>
            </a:r>
            <a:r>
              <a:rPr lang="en-US" sz="1400" dirty="0"/>
              <a:t>, and A. </a:t>
            </a:r>
            <a:r>
              <a:rPr lang="en-US" sz="1400" dirty="0" err="1"/>
              <a:t>Huth</a:t>
            </a:r>
            <a:r>
              <a:rPr lang="en-US" sz="1400" dirty="0"/>
              <a:t>. 2011. Statistical inference for stochastic simulation models - theory and application. Ecology Letters 14:816–827</a:t>
            </a:r>
            <a:r>
              <a:rPr lang="en-US" sz="1400" dirty="0" smtClean="0"/>
              <a:t>.</a:t>
            </a:r>
          </a:p>
          <a:p>
            <a:pPr marL="304800" indent="-304800"/>
            <a:r>
              <a:rPr lang="it-IT" sz="1400" baseline="30000" dirty="0" smtClean="0"/>
              <a:t>1 </a:t>
            </a:r>
            <a:r>
              <a:rPr lang="it-IT" sz="1400" dirty="0" err="1" smtClean="0"/>
              <a:t>Vrugt</a:t>
            </a:r>
            <a:r>
              <a:rPr lang="it-IT" sz="1400" dirty="0"/>
              <a:t>, J. A., C. J. F. ter </a:t>
            </a:r>
            <a:r>
              <a:rPr lang="it-IT" sz="1400" dirty="0" err="1"/>
              <a:t>Braak</a:t>
            </a:r>
            <a:r>
              <a:rPr lang="it-IT" sz="1400" dirty="0"/>
              <a:t>, C. G. H. </a:t>
            </a:r>
            <a:r>
              <a:rPr lang="it-IT" sz="1400" dirty="0" err="1"/>
              <a:t>Diks</a:t>
            </a:r>
            <a:r>
              <a:rPr lang="it-IT" sz="1400" dirty="0"/>
              <a:t>, B. A. Robinson, J. M. </a:t>
            </a:r>
            <a:r>
              <a:rPr lang="it-IT" sz="1400" dirty="0" err="1"/>
              <a:t>Hyman</a:t>
            </a:r>
            <a:r>
              <a:rPr lang="it-IT" sz="1400" dirty="0"/>
              <a:t>, and D. </a:t>
            </a:r>
            <a:r>
              <a:rPr lang="it-IT" sz="1400" dirty="0" err="1"/>
              <a:t>Higdon</a:t>
            </a:r>
            <a:r>
              <a:rPr lang="it-IT" sz="1400" dirty="0"/>
              <a:t>. 2009. </a:t>
            </a:r>
            <a:r>
              <a:rPr lang="it-IT" sz="1400" dirty="0" err="1"/>
              <a:t>Accelerating</a:t>
            </a:r>
            <a:r>
              <a:rPr lang="it-IT" sz="1400" dirty="0"/>
              <a:t> </a:t>
            </a:r>
            <a:r>
              <a:rPr lang="it-IT" sz="1400" dirty="0" err="1"/>
              <a:t>Markov</a:t>
            </a:r>
            <a:r>
              <a:rPr lang="it-IT" sz="1400" dirty="0"/>
              <a:t> </a:t>
            </a:r>
            <a:r>
              <a:rPr lang="it-IT" sz="1400" dirty="0" err="1"/>
              <a:t>chain</a:t>
            </a:r>
            <a:r>
              <a:rPr lang="it-IT" sz="1400" dirty="0"/>
              <a:t> Monte Carlo </a:t>
            </a:r>
            <a:r>
              <a:rPr lang="it-IT" sz="1400" dirty="0" err="1"/>
              <a:t>simulation</a:t>
            </a:r>
            <a:r>
              <a:rPr lang="it-IT" sz="1400" dirty="0"/>
              <a:t> by </a:t>
            </a:r>
            <a:r>
              <a:rPr lang="it-IT" sz="1400" dirty="0" err="1"/>
              <a:t>differential</a:t>
            </a:r>
            <a:r>
              <a:rPr lang="it-IT" sz="1400" dirty="0"/>
              <a:t> </a:t>
            </a:r>
            <a:r>
              <a:rPr lang="it-IT" sz="1400" dirty="0" err="1"/>
              <a:t>evolution</a:t>
            </a:r>
            <a:r>
              <a:rPr lang="it-IT" sz="1400" dirty="0"/>
              <a:t> with self-</a:t>
            </a:r>
            <a:r>
              <a:rPr lang="it-IT" sz="1400" dirty="0" err="1"/>
              <a:t>adaptive</a:t>
            </a:r>
            <a:r>
              <a:rPr lang="it-IT" sz="1400" dirty="0"/>
              <a:t> </a:t>
            </a:r>
            <a:r>
              <a:rPr lang="it-IT" sz="1400" dirty="0" err="1"/>
              <a:t>randomized</a:t>
            </a:r>
            <a:r>
              <a:rPr lang="it-IT" sz="1400" dirty="0"/>
              <a:t> </a:t>
            </a:r>
            <a:r>
              <a:rPr lang="it-IT" sz="1400" dirty="0" err="1"/>
              <a:t>subspace</a:t>
            </a:r>
            <a:r>
              <a:rPr lang="it-IT" sz="1400" dirty="0"/>
              <a:t> </a:t>
            </a:r>
            <a:r>
              <a:rPr lang="it-IT" sz="1400" dirty="0" err="1"/>
              <a:t>sampling</a:t>
            </a:r>
            <a:r>
              <a:rPr lang="it-IT" sz="1400" dirty="0"/>
              <a:t>. International Journal of </a:t>
            </a:r>
            <a:r>
              <a:rPr lang="it-IT" sz="1400" dirty="0" err="1"/>
              <a:t>Nonlinear</a:t>
            </a:r>
            <a:r>
              <a:rPr lang="it-IT" sz="1400" dirty="0"/>
              <a:t> </a:t>
            </a:r>
            <a:r>
              <a:rPr lang="it-IT" sz="1400" dirty="0" err="1"/>
              <a:t>Sciences</a:t>
            </a:r>
            <a:r>
              <a:rPr lang="it-IT" sz="1400" dirty="0"/>
              <a:t> and </a:t>
            </a:r>
            <a:r>
              <a:rPr lang="it-IT" sz="1400" dirty="0" err="1"/>
              <a:t>Numerical</a:t>
            </a:r>
            <a:r>
              <a:rPr lang="it-IT" sz="1400" dirty="0"/>
              <a:t> </a:t>
            </a:r>
            <a:r>
              <a:rPr lang="it-IT" sz="1400" dirty="0" err="1"/>
              <a:t>Simulation</a:t>
            </a:r>
            <a:r>
              <a:rPr lang="it-IT" sz="1400" dirty="0"/>
              <a:t> 10:273–290.</a:t>
            </a:r>
          </a:p>
          <a:p>
            <a:pPr marL="304800" indent="-304800"/>
            <a:endParaRPr lang="en-US" sz="1400" dirty="0">
              <a:effectLst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468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Background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Studied Biology at </a:t>
            </a:r>
            <a:r>
              <a:rPr lang="en-US" noProof="0" dirty="0" err="1" smtClean="0"/>
              <a:t>Wageningen</a:t>
            </a:r>
            <a:r>
              <a:rPr lang="en-US" noProof="0" dirty="0" smtClean="0"/>
              <a:t> University, Netherlands </a:t>
            </a:r>
          </a:p>
          <a:p>
            <a:endParaRPr lang="en-US" noProof="0" dirty="0" smtClean="0"/>
          </a:p>
          <a:p>
            <a:r>
              <a:rPr lang="en-US" noProof="0" dirty="0" smtClean="0"/>
              <a:t>PhD scholarship at Fondazione Edmund Mach, Italy</a:t>
            </a:r>
          </a:p>
          <a:p>
            <a:r>
              <a:rPr lang="en-US" noProof="0" dirty="0" smtClean="0"/>
              <a:t>Enrolled at University College Cork, Ireland</a:t>
            </a:r>
          </a:p>
          <a:p>
            <a:endParaRPr lang="en-US" noProof="0" dirty="0" smtClean="0"/>
          </a:p>
          <a:p>
            <a:r>
              <a:rPr lang="en-US" noProof="0" dirty="0" smtClean="0"/>
              <a:t>Main focus</a:t>
            </a:r>
          </a:p>
          <a:p>
            <a:pPr lvl="1"/>
            <a:r>
              <a:rPr lang="en-US" noProof="0" dirty="0" smtClean="0"/>
              <a:t>Peatlands</a:t>
            </a:r>
          </a:p>
          <a:p>
            <a:pPr lvl="1"/>
            <a:r>
              <a:rPr lang="en-US" noProof="0" dirty="0" smtClean="0"/>
              <a:t>Greenhouse gases</a:t>
            </a:r>
          </a:p>
          <a:p>
            <a:pPr lvl="1"/>
            <a:r>
              <a:rPr lang="en-US" noProof="0" dirty="0" smtClean="0"/>
              <a:t>Climate change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38938" y="851427"/>
            <a:ext cx="2874128" cy="2155596"/>
          </a:xfrm>
          <a:prstGeom prst="rect">
            <a:avLst/>
          </a:prstGeom>
        </p:spPr>
      </p:pic>
      <p:pic>
        <p:nvPicPr>
          <p:cNvPr id="6" name="Picture 2" descr="http://2.bp.blogspot.com/-AGxk0TCY4W0/TldhAV7TTbI/AAAAAAAAAFY/Rx_18xzxA2c/s1600/GEOtop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4" t="45728" r="22015" b="670"/>
          <a:stretch/>
        </p:blipFill>
        <p:spPr bwMode="auto">
          <a:xfrm>
            <a:off x="7469957" y="3501226"/>
            <a:ext cx="3883843" cy="322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897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Research Questions and aims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noProof="0" dirty="0" smtClean="0"/>
              <a:t>Is it possible to calibrate a model for individual sites, by changing some of the plant parameters? </a:t>
            </a:r>
          </a:p>
          <a:p>
            <a:pPr lvl="1"/>
            <a:r>
              <a:rPr lang="en-US" noProof="0" dirty="0" smtClean="0"/>
              <a:t>If so, do the differences in parameters have an </a:t>
            </a:r>
            <a:r>
              <a:rPr lang="en-US" b="1" noProof="0" dirty="0" smtClean="0"/>
              <a:t>ecological meaning </a:t>
            </a:r>
            <a:r>
              <a:rPr lang="en-US" noProof="0" dirty="0" smtClean="0"/>
              <a:t>or can they be explained by other factors, such as climate?</a:t>
            </a:r>
          </a:p>
          <a:p>
            <a:pPr lvl="1"/>
            <a:endParaRPr lang="en-US" dirty="0"/>
          </a:p>
          <a:p>
            <a:r>
              <a:rPr lang="en-US" dirty="0"/>
              <a:t>How are sites in different climates different from each other?</a:t>
            </a:r>
          </a:p>
          <a:p>
            <a:pPr lvl="1"/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3</a:t>
            </a:fld>
            <a:endParaRPr lang="it-IT"/>
          </a:p>
        </p:txBody>
      </p:sp>
      <p:sp>
        <p:nvSpPr>
          <p:cNvPr id="6" name="TextBox 5"/>
          <p:cNvSpPr txBox="1"/>
          <p:nvPr/>
        </p:nvSpPr>
        <p:spPr>
          <a:xfrm>
            <a:off x="1609344" y="5023104"/>
            <a:ext cx="8973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TG13 </a:t>
            </a:r>
            <a:r>
              <a:rPr lang="en-GB" sz="3200" dirty="0"/>
              <a:t>– Review of model parameterization </a:t>
            </a:r>
            <a:r>
              <a:rPr lang="en-GB" sz="3200" dirty="0" smtClean="0"/>
              <a:t>methods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76370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3092"/>
            <a:ext cx="10515600" cy="1325563"/>
          </a:xfrm>
        </p:spPr>
        <p:txBody>
          <a:bodyPr/>
          <a:lstStyle/>
          <a:p>
            <a:r>
              <a:rPr lang="it-IT" dirty="0" err="1" smtClean="0"/>
              <a:t>Map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4</a:t>
            </a:fld>
            <a:endParaRPr lang="it-IT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0367" t="29847" r="9594" b="25299"/>
          <a:stretch/>
        </p:blipFill>
        <p:spPr>
          <a:xfrm>
            <a:off x="1037517" y="987970"/>
            <a:ext cx="10800915" cy="3816096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67512" y="4804066"/>
            <a:ext cx="10515600" cy="2987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noProof="0" dirty="0" smtClean="0"/>
              <a:t>4 Locations:</a:t>
            </a:r>
          </a:p>
          <a:p>
            <a:pPr marL="0" indent="0">
              <a:buNone/>
            </a:pPr>
            <a:r>
              <a:rPr lang="en-US" sz="2000" dirty="0" smtClean="0"/>
              <a:t>1) </a:t>
            </a:r>
            <a:r>
              <a:rPr lang="en-US" sz="2000" dirty="0"/>
              <a:t>Mer Bleue (</a:t>
            </a:r>
            <a:r>
              <a:rPr lang="en-US" sz="2000" dirty="0" smtClean="0"/>
              <a:t>Canada)</a:t>
            </a:r>
          </a:p>
          <a:p>
            <a:pPr marL="0" indent="0">
              <a:buNone/>
            </a:pPr>
            <a:r>
              <a:rPr lang="en-US" sz="2000" noProof="0" dirty="0" smtClean="0"/>
              <a:t>2) Monte Bondone (Italy)</a:t>
            </a:r>
          </a:p>
          <a:p>
            <a:pPr marL="0" indent="0">
              <a:buNone/>
            </a:pPr>
            <a:r>
              <a:rPr lang="en-US" sz="2000" dirty="0" smtClean="0"/>
              <a:t>3) Glencar (Ireland)</a:t>
            </a:r>
          </a:p>
          <a:p>
            <a:pPr marL="0" indent="0">
              <a:buNone/>
            </a:pPr>
            <a:r>
              <a:rPr lang="en-US" sz="2000" noProof="0" dirty="0" smtClean="0"/>
              <a:t>4) </a:t>
            </a:r>
            <a:r>
              <a:rPr lang="en-US" sz="2000" noProof="0" dirty="0" err="1" smtClean="0"/>
              <a:t>Rzecin</a:t>
            </a:r>
            <a:r>
              <a:rPr lang="en-US" sz="2000" noProof="0" dirty="0" smtClean="0"/>
              <a:t> (Poland)</a:t>
            </a:r>
          </a:p>
        </p:txBody>
      </p:sp>
    </p:spTree>
    <p:extLst>
      <p:ext uri="{BB962C8B-B14F-4D97-AF65-F5344CB8AC3E}">
        <p14:creationId xmlns:p14="http://schemas.microsoft.com/office/powerpoint/2010/main" val="146180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NUCOM-BOG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Competition</a:t>
            </a:r>
          </a:p>
          <a:p>
            <a:pPr lvl="1"/>
            <a:r>
              <a:rPr lang="en-US" noProof="0" dirty="0" smtClean="0"/>
              <a:t>Nitrogen</a:t>
            </a:r>
          </a:p>
          <a:p>
            <a:pPr lvl="1"/>
            <a:r>
              <a:rPr lang="en-US" noProof="0" dirty="0" smtClean="0"/>
              <a:t>Light</a:t>
            </a:r>
          </a:p>
          <a:p>
            <a:endParaRPr lang="en-US" noProof="0" dirty="0" smtClean="0"/>
          </a:p>
          <a:p>
            <a:r>
              <a:rPr lang="en-US" noProof="0" dirty="0" smtClean="0"/>
              <a:t>5 plant functional types</a:t>
            </a:r>
          </a:p>
        </p:txBody>
      </p:sp>
      <p:sp>
        <p:nvSpPr>
          <p:cNvPr id="5" name="Rectangle 4"/>
          <p:cNvSpPr/>
          <p:nvPr/>
        </p:nvSpPr>
        <p:spPr>
          <a:xfrm>
            <a:off x="260794" y="4553957"/>
            <a:ext cx="5295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0" indent="-304800"/>
            <a:r>
              <a:rPr lang="en-US" dirty="0" err="1"/>
              <a:t>Heijmans</a:t>
            </a:r>
            <a:r>
              <a:rPr lang="en-US" dirty="0"/>
              <a:t>, M. M. P. D., D. </a:t>
            </a:r>
            <a:r>
              <a:rPr lang="en-US" dirty="0" err="1"/>
              <a:t>Mauquoy</a:t>
            </a:r>
            <a:r>
              <a:rPr lang="en-US" dirty="0"/>
              <a:t>, B. van </a:t>
            </a:r>
            <a:r>
              <a:rPr lang="en-US" dirty="0" err="1"/>
              <a:t>Geel</a:t>
            </a:r>
            <a:r>
              <a:rPr lang="en-US" dirty="0"/>
              <a:t>, and F. </a:t>
            </a:r>
            <a:r>
              <a:rPr lang="en-US" dirty="0" err="1"/>
              <a:t>Berendse</a:t>
            </a:r>
            <a:r>
              <a:rPr lang="en-US" dirty="0"/>
              <a:t>. 2008. Long-term effects of climate change on vegetation and carbon dynamics in peat bogs. Journal of Vegetation Science 19:307–320.</a:t>
            </a:r>
            <a:endParaRPr lang="en-US" dirty="0">
              <a:effectLst/>
            </a:endParaRPr>
          </a:p>
        </p:txBody>
      </p:sp>
      <p:grpSp>
        <p:nvGrpSpPr>
          <p:cNvPr id="210" name="Group 209"/>
          <p:cNvGrpSpPr/>
          <p:nvPr/>
        </p:nvGrpSpPr>
        <p:grpSpPr>
          <a:xfrm>
            <a:off x="6291230" y="443328"/>
            <a:ext cx="5062570" cy="5919513"/>
            <a:chOff x="681789" y="-40105"/>
            <a:chExt cx="5062570" cy="5919513"/>
          </a:xfrm>
        </p:grpSpPr>
        <p:grpSp>
          <p:nvGrpSpPr>
            <p:cNvPr id="6" name="Group 5"/>
            <p:cNvGrpSpPr/>
            <p:nvPr/>
          </p:nvGrpSpPr>
          <p:grpSpPr>
            <a:xfrm>
              <a:off x="681789" y="-40105"/>
              <a:ext cx="4042612" cy="3152273"/>
              <a:chOff x="681789" y="-40105"/>
              <a:chExt cx="4042612" cy="3416969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>
                <a:off x="1684421" y="0"/>
                <a:ext cx="2598821" cy="3336758"/>
              </a:xfrm>
              <a:prstGeom prst="straightConnector1">
                <a:avLst/>
              </a:prstGeom>
              <a:ln w="4445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>
                <a:off x="2125580" y="-40105"/>
                <a:ext cx="2598821" cy="3336758"/>
              </a:xfrm>
              <a:prstGeom prst="straightConnector1">
                <a:avLst/>
              </a:prstGeom>
              <a:ln w="4445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2839453" y="400317"/>
                <a:ext cx="641009" cy="369332"/>
              </a:xfrm>
              <a:prstGeom prst="rect">
                <a:avLst/>
              </a:prstGeom>
              <a:noFill/>
              <a:ln>
                <a:solidFill>
                  <a:srgbClr val="FFFF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Light</a:t>
                </a:r>
                <a:endParaRPr lang="en-GB" dirty="0"/>
              </a:p>
            </p:txBody>
          </p:sp>
          <p:cxnSp>
            <p:nvCxnSpPr>
              <p:cNvPr id="10" name="Straight Arrow Connector 9"/>
              <p:cNvCxnSpPr/>
              <p:nvPr/>
            </p:nvCxnSpPr>
            <p:spPr>
              <a:xfrm>
                <a:off x="681789" y="40106"/>
                <a:ext cx="2598821" cy="3336758"/>
              </a:xfrm>
              <a:prstGeom prst="straightConnector1">
                <a:avLst/>
              </a:prstGeom>
              <a:ln w="4445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>
                <a:off x="1122948" y="0"/>
                <a:ext cx="2598821" cy="3336758"/>
              </a:xfrm>
              <a:prstGeom prst="straightConnector1">
                <a:avLst/>
              </a:prstGeom>
              <a:ln w="4445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/>
            <p:cNvGrpSpPr/>
            <p:nvPr/>
          </p:nvGrpSpPr>
          <p:grpSpPr>
            <a:xfrm>
              <a:off x="3670893" y="122409"/>
              <a:ext cx="2056140" cy="2915762"/>
              <a:chOff x="3670893" y="122409"/>
              <a:chExt cx="2056140" cy="2915762"/>
            </a:xfrm>
          </p:grpSpPr>
          <p:cxnSp>
            <p:nvCxnSpPr>
              <p:cNvPr id="13" name="Straight Arrow Connector 12"/>
              <p:cNvCxnSpPr/>
              <p:nvPr/>
            </p:nvCxnSpPr>
            <p:spPr>
              <a:xfrm>
                <a:off x="5512970" y="491741"/>
                <a:ext cx="0" cy="254643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3670893" y="122409"/>
                <a:ext cx="20561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Nitrogen deposition</a:t>
                </a:r>
                <a:endParaRPr lang="en-GB" dirty="0"/>
              </a:p>
            </p:txBody>
          </p:sp>
        </p:grpSp>
        <p:grpSp>
          <p:nvGrpSpPr>
            <p:cNvPr id="15" name="Group 9"/>
            <p:cNvGrpSpPr>
              <a:grpSpLocks noChangeAspect="1"/>
            </p:cNvGrpSpPr>
            <p:nvPr/>
          </p:nvGrpSpPr>
          <p:grpSpPr bwMode="auto">
            <a:xfrm>
              <a:off x="1354921" y="694633"/>
              <a:ext cx="4389438" cy="5184775"/>
              <a:chOff x="104" y="618"/>
              <a:chExt cx="2765" cy="3266"/>
            </a:xfrm>
          </p:grpSpPr>
          <p:sp>
            <p:nvSpPr>
              <p:cNvPr id="16" name="AutoShape 8"/>
              <p:cNvSpPr>
                <a:spLocks noChangeAspect="1" noChangeArrowheads="1" noTextEdit="1"/>
              </p:cNvSpPr>
              <p:nvPr/>
            </p:nvSpPr>
            <p:spPr bwMode="auto">
              <a:xfrm>
                <a:off x="104" y="618"/>
                <a:ext cx="2765" cy="32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" name="Rectangle 10"/>
              <p:cNvSpPr>
                <a:spLocks noChangeArrowheads="1"/>
              </p:cNvSpPr>
              <p:nvPr/>
            </p:nvSpPr>
            <p:spPr bwMode="auto">
              <a:xfrm>
                <a:off x="1145" y="690"/>
                <a:ext cx="749" cy="1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Rectangle 11"/>
              <p:cNvSpPr>
                <a:spLocks noChangeArrowheads="1"/>
              </p:cNvSpPr>
              <p:nvPr/>
            </p:nvSpPr>
            <p:spPr bwMode="auto">
              <a:xfrm>
                <a:off x="1145" y="692"/>
                <a:ext cx="652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5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</a:rPr>
                  <a:t>graminoids</a:t>
                </a:r>
                <a:endParaRPr kumimoji="0" lang="it-IT" altLang="it-IT" sz="24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</a:endParaRPr>
              </a:p>
            </p:txBody>
          </p:sp>
          <p:grpSp>
            <p:nvGrpSpPr>
              <p:cNvPr id="19" name="Group 17"/>
              <p:cNvGrpSpPr>
                <a:grpSpLocks/>
              </p:cNvGrpSpPr>
              <p:nvPr/>
            </p:nvGrpSpPr>
            <p:grpSpPr bwMode="auto">
              <a:xfrm>
                <a:off x="104" y="2116"/>
                <a:ext cx="2765" cy="1768"/>
                <a:chOff x="104" y="2116"/>
                <a:chExt cx="2765" cy="1768"/>
              </a:xfrm>
            </p:grpSpPr>
            <p:sp>
              <p:nvSpPr>
                <p:cNvPr id="205" name="Rectangle 12"/>
                <p:cNvSpPr>
                  <a:spLocks noChangeArrowheads="1"/>
                </p:cNvSpPr>
                <p:nvPr/>
              </p:nvSpPr>
              <p:spPr bwMode="auto">
                <a:xfrm>
                  <a:off x="104" y="2413"/>
                  <a:ext cx="2765" cy="593"/>
                </a:xfrm>
                <a:prstGeom prst="rect">
                  <a:avLst/>
                </a:prstGeom>
                <a:solidFill>
                  <a:srgbClr val="9933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6" name="Rectangle 13"/>
                <p:cNvSpPr>
                  <a:spLocks noChangeArrowheads="1"/>
                </p:cNvSpPr>
                <p:nvPr/>
              </p:nvSpPr>
              <p:spPr bwMode="auto">
                <a:xfrm>
                  <a:off x="104" y="3000"/>
                  <a:ext cx="2765" cy="884"/>
                </a:xfrm>
                <a:prstGeom prst="rect">
                  <a:avLst/>
                </a:prstGeom>
                <a:solidFill>
                  <a:srgbClr val="6633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7" name="Rectangle 14"/>
                <p:cNvSpPr>
                  <a:spLocks noChangeArrowheads="1"/>
                </p:cNvSpPr>
                <p:nvPr/>
              </p:nvSpPr>
              <p:spPr bwMode="auto">
                <a:xfrm>
                  <a:off x="104" y="2116"/>
                  <a:ext cx="923" cy="297"/>
                </a:xfrm>
                <a:prstGeom prst="rect">
                  <a:avLst/>
                </a:prstGeom>
                <a:solidFill>
                  <a:srgbClr val="99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8" name="Rectangle 15"/>
                <p:cNvSpPr>
                  <a:spLocks noChangeArrowheads="1"/>
                </p:cNvSpPr>
                <p:nvPr/>
              </p:nvSpPr>
              <p:spPr bwMode="auto">
                <a:xfrm>
                  <a:off x="1027" y="2116"/>
                  <a:ext cx="925" cy="29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9" name="Rectangle 16"/>
                <p:cNvSpPr>
                  <a:spLocks noChangeArrowheads="1"/>
                </p:cNvSpPr>
                <p:nvPr/>
              </p:nvSpPr>
              <p:spPr bwMode="auto">
                <a:xfrm>
                  <a:off x="1946" y="2116"/>
                  <a:ext cx="923" cy="295"/>
                </a:xfrm>
                <a:prstGeom prst="rect">
                  <a:avLst/>
                </a:prstGeom>
                <a:solidFill>
                  <a:srgbClr val="FF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grpSp>
            <p:nvGrpSpPr>
              <p:cNvPr id="20" name="Group 30"/>
              <p:cNvGrpSpPr>
                <a:grpSpLocks/>
              </p:cNvGrpSpPr>
              <p:nvPr/>
            </p:nvGrpSpPr>
            <p:grpSpPr bwMode="auto">
              <a:xfrm>
                <a:off x="250" y="629"/>
                <a:ext cx="1121" cy="3189"/>
                <a:chOff x="250" y="629"/>
                <a:chExt cx="1121" cy="3189"/>
              </a:xfrm>
            </p:grpSpPr>
            <p:sp>
              <p:nvSpPr>
                <p:cNvPr id="193" name="Rectangle 18"/>
                <p:cNvSpPr>
                  <a:spLocks noChangeArrowheads="1"/>
                </p:cNvSpPr>
                <p:nvPr/>
              </p:nvSpPr>
              <p:spPr bwMode="auto">
                <a:xfrm>
                  <a:off x="762" y="1521"/>
                  <a:ext cx="47" cy="1485"/>
                </a:xfrm>
                <a:prstGeom prst="rect">
                  <a:avLst/>
                </a:prstGeom>
                <a:solidFill>
                  <a:srgbClr val="008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grpSp>
              <p:nvGrpSpPr>
                <p:cNvPr id="194" name="Group 23"/>
                <p:cNvGrpSpPr>
                  <a:grpSpLocks/>
                </p:cNvGrpSpPr>
                <p:nvPr/>
              </p:nvGrpSpPr>
              <p:grpSpPr bwMode="auto">
                <a:xfrm>
                  <a:off x="520" y="3003"/>
                  <a:ext cx="534" cy="815"/>
                  <a:chOff x="520" y="3003"/>
                  <a:chExt cx="534" cy="815"/>
                </a:xfrm>
              </p:grpSpPr>
              <p:sp>
                <p:nvSpPr>
                  <p:cNvPr id="201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787" y="3003"/>
                    <a:ext cx="267" cy="517"/>
                  </a:xfrm>
                  <a:prstGeom prst="line">
                    <a:avLst/>
                  </a:prstGeom>
                  <a:noFill/>
                  <a:ln w="17463">
                    <a:solidFill>
                      <a:srgbClr val="CCFFC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202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787" y="3003"/>
                    <a:ext cx="88" cy="815"/>
                  </a:xfrm>
                  <a:prstGeom prst="line">
                    <a:avLst/>
                  </a:prstGeom>
                  <a:noFill/>
                  <a:ln w="17463">
                    <a:solidFill>
                      <a:srgbClr val="CCFFC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203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20" y="3003"/>
                    <a:ext cx="267" cy="148"/>
                  </a:xfrm>
                  <a:prstGeom prst="line">
                    <a:avLst/>
                  </a:prstGeom>
                  <a:noFill/>
                  <a:ln w="17463">
                    <a:solidFill>
                      <a:srgbClr val="CCFFC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204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20" y="3003"/>
                    <a:ext cx="267" cy="592"/>
                  </a:xfrm>
                  <a:prstGeom prst="line">
                    <a:avLst/>
                  </a:prstGeom>
                  <a:noFill/>
                  <a:ln w="17463">
                    <a:solidFill>
                      <a:srgbClr val="CCFFCC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195" name="Group 29"/>
                <p:cNvGrpSpPr>
                  <a:grpSpLocks/>
                </p:cNvGrpSpPr>
                <p:nvPr/>
              </p:nvGrpSpPr>
              <p:grpSpPr bwMode="auto">
                <a:xfrm>
                  <a:off x="250" y="629"/>
                  <a:ext cx="1121" cy="892"/>
                  <a:chOff x="250" y="629"/>
                  <a:chExt cx="1121" cy="892"/>
                </a:xfrm>
              </p:grpSpPr>
              <p:sp>
                <p:nvSpPr>
                  <p:cNvPr id="196" name="Freeform 24"/>
                  <p:cNvSpPr>
                    <a:spLocks/>
                  </p:cNvSpPr>
                  <p:nvPr/>
                </p:nvSpPr>
                <p:spPr bwMode="auto">
                  <a:xfrm>
                    <a:off x="250" y="1070"/>
                    <a:ext cx="548" cy="451"/>
                  </a:xfrm>
                  <a:custGeom>
                    <a:avLst/>
                    <a:gdLst>
                      <a:gd name="T0" fmla="*/ 526 w 548"/>
                      <a:gd name="T1" fmla="*/ 451 h 451"/>
                      <a:gd name="T2" fmla="*/ 548 w 548"/>
                      <a:gd name="T3" fmla="*/ 451 h 451"/>
                      <a:gd name="T4" fmla="*/ 548 w 548"/>
                      <a:gd name="T5" fmla="*/ 369 h 451"/>
                      <a:gd name="T6" fmla="*/ 542 w 548"/>
                      <a:gd name="T7" fmla="*/ 327 h 451"/>
                      <a:gd name="T8" fmla="*/ 537 w 548"/>
                      <a:gd name="T9" fmla="*/ 289 h 451"/>
                      <a:gd name="T10" fmla="*/ 526 w 548"/>
                      <a:gd name="T11" fmla="*/ 253 h 451"/>
                      <a:gd name="T12" fmla="*/ 523 w 548"/>
                      <a:gd name="T13" fmla="*/ 245 h 451"/>
                      <a:gd name="T14" fmla="*/ 507 w 548"/>
                      <a:gd name="T15" fmla="*/ 209 h 451"/>
                      <a:gd name="T16" fmla="*/ 485 w 548"/>
                      <a:gd name="T17" fmla="*/ 176 h 451"/>
                      <a:gd name="T18" fmla="*/ 454 w 548"/>
                      <a:gd name="T19" fmla="*/ 146 h 451"/>
                      <a:gd name="T20" fmla="*/ 419 w 548"/>
                      <a:gd name="T21" fmla="*/ 121 h 451"/>
                      <a:gd name="T22" fmla="*/ 372 w 548"/>
                      <a:gd name="T23" fmla="*/ 96 h 451"/>
                      <a:gd name="T24" fmla="*/ 363 w 548"/>
                      <a:gd name="T25" fmla="*/ 93 h 451"/>
                      <a:gd name="T26" fmla="*/ 314 w 548"/>
                      <a:gd name="T27" fmla="*/ 74 h 451"/>
                      <a:gd name="T28" fmla="*/ 256 w 548"/>
                      <a:gd name="T29" fmla="*/ 55 h 451"/>
                      <a:gd name="T30" fmla="*/ 195 w 548"/>
                      <a:gd name="T31" fmla="*/ 38 h 451"/>
                      <a:gd name="T32" fmla="*/ 132 w 548"/>
                      <a:gd name="T33" fmla="*/ 24 h 451"/>
                      <a:gd name="T34" fmla="*/ 3 w 548"/>
                      <a:gd name="T35" fmla="*/ 0 h 451"/>
                      <a:gd name="T36" fmla="*/ 0 w 548"/>
                      <a:gd name="T37" fmla="*/ 19 h 451"/>
                      <a:gd name="T38" fmla="*/ 132 w 548"/>
                      <a:gd name="T39" fmla="*/ 46 h 451"/>
                      <a:gd name="T40" fmla="*/ 195 w 548"/>
                      <a:gd name="T41" fmla="*/ 60 h 451"/>
                      <a:gd name="T42" fmla="*/ 256 w 548"/>
                      <a:gd name="T43" fmla="*/ 77 h 451"/>
                      <a:gd name="T44" fmla="*/ 314 w 548"/>
                      <a:gd name="T45" fmla="*/ 96 h 451"/>
                      <a:gd name="T46" fmla="*/ 363 w 548"/>
                      <a:gd name="T47" fmla="*/ 115 h 451"/>
                      <a:gd name="T48" fmla="*/ 363 w 548"/>
                      <a:gd name="T49" fmla="*/ 104 h 451"/>
                      <a:gd name="T50" fmla="*/ 355 w 548"/>
                      <a:gd name="T51" fmla="*/ 113 h 451"/>
                      <a:gd name="T52" fmla="*/ 402 w 548"/>
                      <a:gd name="T53" fmla="*/ 137 h 451"/>
                      <a:gd name="T54" fmla="*/ 441 w 548"/>
                      <a:gd name="T55" fmla="*/ 162 h 451"/>
                      <a:gd name="T56" fmla="*/ 468 w 548"/>
                      <a:gd name="T57" fmla="*/ 192 h 451"/>
                      <a:gd name="T58" fmla="*/ 490 w 548"/>
                      <a:gd name="T59" fmla="*/ 225 h 451"/>
                      <a:gd name="T60" fmla="*/ 507 w 548"/>
                      <a:gd name="T61" fmla="*/ 261 h 451"/>
                      <a:gd name="T62" fmla="*/ 515 w 548"/>
                      <a:gd name="T63" fmla="*/ 253 h 451"/>
                      <a:gd name="T64" fmla="*/ 504 w 548"/>
                      <a:gd name="T65" fmla="*/ 253 h 451"/>
                      <a:gd name="T66" fmla="*/ 515 w 548"/>
                      <a:gd name="T67" fmla="*/ 289 h 451"/>
                      <a:gd name="T68" fmla="*/ 520 w 548"/>
                      <a:gd name="T69" fmla="*/ 327 h 451"/>
                      <a:gd name="T70" fmla="*/ 526 w 548"/>
                      <a:gd name="T71" fmla="*/ 369 h 451"/>
                      <a:gd name="T72" fmla="*/ 526 w 548"/>
                      <a:gd name="T73" fmla="*/ 451 h 45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</a:cxnLst>
                    <a:rect l="0" t="0" r="r" b="b"/>
                    <a:pathLst>
                      <a:path w="548" h="451">
                        <a:moveTo>
                          <a:pt x="526" y="451"/>
                        </a:moveTo>
                        <a:lnTo>
                          <a:pt x="548" y="451"/>
                        </a:lnTo>
                        <a:lnTo>
                          <a:pt x="548" y="369"/>
                        </a:lnTo>
                        <a:lnTo>
                          <a:pt x="542" y="327"/>
                        </a:lnTo>
                        <a:lnTo>
                          <a:pt x="537" y="289"/>
                        </a:lnTo>
                        <a:lnTo>
                          <a:pt x="526" y="253"/>
                        </a:lnTo>
                        <a:lnTo>
                          <a:pt x="523" y="245"/>
                        </a:lnTo>
                        <a:lnTo>
                          <a:pt x="507" y="209"/>
                        </a:lnTo>
                        <a:lnTo>
                          <a:pt x="485" y="176"/>
                        </a:lnTo>
                        <a:lnTo>
                          <a:pt x="454" y="146"/>
                        </a:lnTo>
                        <a:lnTo>
                          <a:pt x="419" y="121"/>
                        </a:lnTo>
                        <a:lnTo>
                          <a:pt x="372" y="96"/>
                        </a:lnTo>
                        <a:lnTo>
                          <a:pt x="363" y="93"/>
                        </a:lnTo>
                        <a:lnTo>
                          <a:pt x="314" y="74"/>
                        </a:lnTo>
                        <a:lnTo>
                          <a:pt x="256" y="55"/>
                        </a:lnTo>
                        <a:lnTo>
                          <a:pt x="195" y="38"/>
                        </a:lnTo>
                        <a:lnTo>
                          <a:pt x="132" y="24"/>
                        </a:lnTo>
                        <a:lnTo>
                          <a:pt x="3" y="0"/>
                        </a:lnTo>
                        <a:lnTo>
                          <a:pt x="0" y="19"/>
                        </a:lnTo>
                        <a:lnTo>
                          <a:pt x="132" y="46"/>
                        </a:lnTo>
                        <a:lnTo>
                          <a:pt x="195" y="60"/>
                        </a:lnTo>
                        <a:lnTo>
                          <a:pt x="256" y="77"/>
                        </a:lnTo>
                        <a:lnTo>
                          <a:pt x="314" y="96"/>
                        </a:lnTo>
                        <a:lnTo>
                          <a:pt x="363" y="115"/>
                        </a:lnTo>
                        <a:lnTo>
                          <a:pt x="363" y="104"/>
                        </a:lnTo>
                        <a:lnTo>
                          <a:pt x="355" y="113"/>
                        </a:lnTo>
                        <a:lnTo>
                          <a:pt x="402" y="137"/>
                        </a:lnTo>
                        <a:lnTo>
                          <a:pt x="441" y="162"/>
                        </a:lnTo>
                        <a:lnTo>
                          <a:pt x="468" y="192"/>
                        </a:lnTo>
                        <a:lnTo>
                          <a:pt x="490" y="225"/>
                        </a:lnTo>
                        <a:lnTo>
                          <a:pt x="507" y="261"/>
                        </a:lnTo>
                        <a:lnTo>
                          <a:pt x="515" y="253"/>
                        </a:lnTo>
                        <a:lnTo>
                          <a:pt x="504" y="253"/>
                        </a:lnTo>
                        <a:lnTo>
                          <a:pt x="515" y="289"/>
                        </a:lnTo>
                        <a:lnTo>
                          <a:pt x="520" y="327"/>
                        </a:lnTo>
                        <a:lnTo>
                          <a:pt x="526" y="369"/>
                        </a:lnTo>
                        <a:lnTo>
                          <a:pt x="526" y="451"/>
                        </a:lnTo>
                        <a:close/>
                      </a:path>
                    </a:pathLst>
                  </a:cu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197" name="Freeform 25"/>
                  <p:cNvSpPr>
                    <a:spLocks/>
                  </p:cNvSpPr>
                  <p:nvPr/>
                </p:nvSpPr>
                <p:spPr bwMode="auto">
                  <a:xfrm>
                    <a:off x="335" y="698"/>
                    <a:ext cx="463" cy="823"/>
                  </a:xfrm>
                  <a:custGeom>
                    <a:avLst/>
                    <a:gdLst>
                      <a:gd name="T0" fmla="*/ 441 w 463"/>
                      <a:gd name="T1" fmla="*/ 823 h 823"/>
                      <a:gd name="T2" fmla="*/ 463 w 463"/>
                      <a:gd name="T3" fmla="*/ 823 h 823"/>
                      <a:gd name="T4" fmla="*/ 455 w 463"/>
                      <a:gd name="T5" fmla="*/ 708 h 823"/>
                      <a:gd name="T6" fmla="*/ 449 w 463"/>
                      <a:gd name="T7" fmla="*/ 650 h 823"/>
                      <a:gd name="T8" fmla="*/ 444 w 463"/>
                      <a:gd name="T9" fmla="*/ 595 h 823"/>
                      <a:gd name="T10" fmla="*/ 433 w 463"/>
                      <a:gd name="T11" fmla="*/ 537 h 823"/>
                      <a:gd name="T12" fmla="*/ 416 w 463"/>
                      <a:gd name="T13" fmla="*/ 485 h 823"/>
                      <a:gd name="T14" fmla="*/ 397 w 463"/>
                      <a:gd name="T15" fmla="*/ 429 h 823"/>
                      <a:gd name="T16" fmla="*/ 394 w 463"/>
                      <a:gd name="T17" fmla="*/ 421 h 823"/>
                      <a:gd name="T18" fmla="*/ 369 w 463"/>
                      <a:gd name="T19" fmla="*/ 372 h 823"/>
                      <a:gd name="T20" fmla="*/ 353 w 463"/>
                      <a:gd name="T21" fmla="*/ 344 h 823"/>
                      <a:gd name="T22" fmla="*/ 336 w 463"/>
                      <a:gd name="T23" fmla="*/ 317 h 823"/>
                      <a:gd name="T24" fmla="*/ 290 w 463"/>
                      <a:gd name="T25" fmla="*/ 261 h 823"/>
                      <a:gd name="T26" fmla="*/ 240 w 463"/>
                      <a:gd name="T27" fmla="*/ 206 h 823"/>
                      <a:gd name="T28" fmla="*/ 185 w 463"/>
                      <a:gd name="T29" fmla="*/ 151 h 823"/>
                      <a:gd name="T30" fmla="*/ 133 w 463"/>
                      <a:gd name="T31" fmla="*/ 102 h 823"/>
                      <a:gd name="T32" fmla="*/ 83 w 463"/>
                      <a:gd name="T33" fmla="*/ 60 h 823"/>
                      <a:gd name="T34" fmla="*/ 61 w 463"/>
                      <a:gd name="T35" fmla="*/ 41 h 823"/>
                      <a:gd name="T36" fmla="*/ 42 w 463"/>
                      <a:gd name="T37" fmla="*/ 25 h 823"/>
                      <a:gd name="T38" fmla="*/ 28 w 463"/>
                      <a:gd name="T39" fmla="*/ 11 h 823"/>
                      <a:gd name="T40" fmla="*/ 14 w 463"/>
                      <a:gd name="T41" fmla="*/ 0 h 823"/>
                      <a:gd name="T42" fmla="*/ 0 w 463"/>
                      <a:gd name="T43" fmla="*/ 16 h 823"/>
                      <a:gd name="T44" fmla="*/ 11 w 463"/>
                      <a:gd name="T45" fmla="*/ 27 h 823"/>
                      <a:gd name="T46" fmla="*/ 25 w 463"/>
                      <a:gd name="T47" fmla="*/ 41 h 823"/>
                      <a:gd name="T48" fmla="*/ 44 w 463"/>
                      <a:gd name="T49" fmla="*/ 58 h 823"/>
                      <a:gd name="T50" fmla="*/ 66 w 463"/>
                      <a:gd name="T51" fmla="*/ 77 h 823"/>
                      <a:gd name="T52" fmla="*/ 116 w 463"/>
                      <a:gd name="T53" fmla="*/ 118 h 823"/>
                      <a:gd name="T54" fmla="*/ 168 w 463"/>
                      <a:gd name="T55" fmla="*/ 168 h 823"/>
                      <a:gd name="T56" fmla="*/ 223 w 463"/>
                      <a:gd name="T57" fmla="*/ 223 h 823"/>
                      <a:gd name="T58" fmla="*/ 273 w 463"/>
                      <a:gd name="T59" fmla="*/ 278 h 823"/>
                      <a:gd name="T60" fmla="*/ 320 w 463"/>
                      <a:gd name="T61" fmla="*/ 333 h 823"/>
                      <a:gd name="T62" fmla="*/ 336 w 463"/>
                      <a:gd name="T63" fmla="*/ 361 h 823"/>
                      <a:gd name="T64" fmla="*/ 353 w 463"/>
                      <a:gd name="T65" fmla="*/ 383 h 823"/>
                      <a:gd name="T66" fmla="*/ 378 w 463"/>
                      <a:gd name="T67" fmla="*/ 438 h 823"/>
                      <a:gd name="T68" fmla="*/ 386 w 463"/>
                      <a:gd name="T69" fmla="*/ 429 h 823"/>
                      <a:gd name="T70" fmla="*/ 375 w 463"/>
                      <a:gd name="T71" fmla="*/ 429 h 823"/>
                      <a:gd name="T72" fmla="*/ 394 w 463"/>
                      <a:gd name="T73" fmla="*/ 485 h 823"/>
                      <a:gd name="T74" fmla="*/ 411 w 463"/>
                      <a:gd name="T75" fmla="*/ 537 h 823"/>
                      <a:gd name="T76" fmla="*/ 422 w 463"/>
                      <a:gd name="T77" fmla="*/ 595 h 823"/>
                      <a:gd name="T78" fmla="*/ 427 w 463"/>
                      <a:gd name="T79" fmla="*/ 650 h 823"/>
                      <a:gd name="T80" fmla="*/ 433 w 463"/>
                      <a:gd name="T81" fmla="*/ 708 h 823"/>
                      <a:gd name="T82" fmla="*/ 441 w 463"/>
                      <a:gd name="T83" fmla="*/ 823 h 8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</a:cxnLst>
                    <a:rect l="0" t="0" r="r" b="b"/>
                    <a:pathLst>
                      <a:path w="463" h="823">
                        <a:moveTo>
                          <a:pt x="441" y="823"/>
                        </a:moveTo>
                        <a:lnTo>
                          <a:pt x="463" y="823"/>
                        </a:lnTo>
                        <a:lnTo>
                          <a:pt x="455" y="708"/>
                        </a:lnTo>
                        <a:lnTo>
                          <a:pt x="449" y="650"/>
                        </a:lnTo>
                        <a:lnTo>
                          <a:pt x="444" y="595"/>
                        </a:lnTo>
                        <a:lnTo>
                          <a:pt x="433" y="537"/>
                        </a:lnTo>
                        <a:lnTo>
                          <a:pt x="416" y="485"/>
                        </a:lnTo>
                        <a:lnTo>
                          <a:pt x="397" y="429"/>
                        </a:lnTo>
                        <a:lnTo>
                          <a:pt x="394" y="421"/>
                        </a:lnTo>
                        <a:lnTo>
                          <a:pt x="369" y="372"/>
                        </a:lnTo>
                        <a:lnTo>
                          <a:pt x="353" y="344"/>
                        </a:lnTo>
                        <a:lnTo>
                          <a:pt x="336" y="317"/>
                        </a:lnTo>
                        <a:lnTo>
                          <a:pt x="290" y="261"/>
                        </a:lnTo>
                        <a:lnTo>
                          <a:pt x="240" y="206"/>
                        </a:lnTo>
                        <a:lnTo>
                          <a:pt x="185" y="151"/>
                        </a:lnTo>
                        <a:lnTo>
                          <a:pt x="133" y="102"/>
                        </a:lnTo>
                        <a:lnTo>
                          <a:pt x="83" y="60"/>
                        </a:lnTo>
                        <a:lnTo>
                          <a:pt x="61" y="41"/>
                        </a:lnTo>
                        <a:lnTo>
                          <a:pt x="42" y="25"/>
                        </a:lnTo>
                        <a:lnTo>
                          <a:pt x="28" y="11"/>
                        </a:lnTo>
                        <a:lnTo>
                          <a:pt x="14" y="0"/>
                        </a:lnTo>
                        <a:lnTo>
                          <a:pt x="0" y="16"/>
                        </a:lnTo>
                        <a:lnTo>
                          <a:pt x="11" y="27"/>
                        </a:lnTo>
                        <a:lnTo>
                          <a:pt x="25" y="41"/>
                        </a:lnTo>
                        <a:lnTo>
                          <a:pt x="44" y="58"/>
                        </a:lnTo>
                        <a:lnTo>
                          <a:pt x="66" y="77"/>
                        </a:lnTo>
                        <a:lnTo>
                          <a:pt x="116" y="118"/>
                        </a:lnTo>
                        <a:lnTo>
                          <a:pt x="168" y="168"/>
                        </a:lnTo>
                        <a:lnTo>
                          <a:pt x="223" y="223"/>
                        </a:lnTo>
                        <a:lnTo>
                          <a:pt x="273" y="278"/>
                        </a:lnTo>
                        <a:lnTo>
                          <a:pt x="320" y="333"/>
                        </a:lnTo>
                        <a:lnTo>
                          <a:pt x="336" y="361"/>
                        </a:lnTo>
                        <a:lnTo>
                          <a:pt x="353" y="383"/>
                        </a:lnTo>
                        <a:lnTo>
                          <a:pt x="378" y="438"/>
                        </a:lnTo>
                        <a:lnTo>
                          <a:pt x="386" y="429"/>
                        </a:lnTo>
                        <a:lnTo>
                          <a:pt x="375" y="429"/>
                        </a:lnTo>
                        <a:lnTo>
                          <a:pt x="394" y="485"/>
                        </a:lnTo>
                        <a:lnTo>
                          <a:pt x="411" y="537"/>
                        </a:lnTo>
                        <a:lnTo>
                          <a:pt x="422" y="595"/>
                        </a:lnTo>
                        <a:lnTo>
                          <a:pt x="427" y="650"/>
                        </a:lnTo>
                        <a:lnTo>
                          <a:pt x="433" y="708"/>
                        </a:lnTo>
                        <a:lnTo>
                          <a:pt x="441" y="823"/>
                        </a:lnTo>
                        <a:close/>
                      </a:path>
                    </a:pathLst>
                  </a:cu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198" name="Freeform 26"/>
                  <p:cNvSpPr>
                    <a:spLocks/>
                  </p:cNvSpPr>
                  <p:nvPr/>
                </p:nvSpPr>
                <p:spPr bwMode="auto">
                  <a:xfrm>
                    <a:off x="671" y="629"/>
                    <a:ext cx="116" cy="892"/>
                  </a:xfrm>
                  <a:custGeom>
                    <a:avLst/>
                    <a:gdLst>
                      <a:gd name="T0" fmla="*/ 86 w 116"/>
                      <a:gd name="T1" fmla="*/ 892 h 892"/>
                      <a:gd name="T2" fmla="*/ 108 w 116"/>
                      <a:gd name="T3" fmla="*/ 892 h 892"/>
                      <a:gd name="T4" fmla="*/ 113 w 116"/>
                      <a:gd name="T5" fmla="*/ 755 h 892"/>
                      <a:gd name="T6" fmla="*/ 116 w 116"/>
                      <a:gd name="T7" fmla="*/ 620 h 892"/>
                      <a:gd name="T8" fmla="*/ 116 w 116"/>
                      <a:gd name="T9" fmla="*/ 554 h 892"/>
                      <a:gd name="T10" fmla="*/ 116 w 116"/>
                      <a:gd name="T11" fmla="*/ 490 h 892"/>
                      <a:gd name="T12" fmla="*/ 113 w 116"/>
                      <a:gd name="T13" fmla="*/ 432 h 892"/>
                      <a:gd name="T14" fmla="*/ 108 w 116"/>
                      <a:gd name="T15" fmla="*/ 375 h 892"/>
                      <a:gd name="T16" fmla="*/ 99 w 116"/>
                      <a:gd name="T17" fmla="*/ 317 h 892"/>
                      <a:gd name="T18" fmla="*/ 91 w 116"/>
                      <a:gd name="T19" fmla="*/ 262 h 892"/>
                      <a:gd name="T20" fmla="*/ 77 w 116"/>
                      <a:gd name="T21" fmla="*/ 204 h 892"/>
                      <a:gd name="T22" fmla="*/ 64 w 116"/>
                      <a:gd name="T23" fmla="*/ 151 h 892"/>
                      <a:gd name="T24" fmla="*/ 50 w 116"/>
                      <a:gd name="T25" fmla="*/ 102 h 892"/>
                      <a:gd name="T26" fmla="*/ 36 w 116"/>
                      <a:gd name="T27" fmla="*/ 61 h 892"/>
                      <a:gd name="T28" fmla="*/ 28 w 116"/>
                      <a:gd name="T29" fmla="*/ 28 h 892"/>
                      <a:gd name="T30" fmla="*/ 22 w 116"/>
                      <a:gd name="T31" fmla="*/ 14 h 892"/>
                      <a:gd name="T32" fmla="*/ 20 w 116"/>
                      <a:gd name="T33" fmla="*/ 0 h 892"/>
                      <a:gd name="T34" fmla="*/ 0 w 116"/>
                      <a:gd name="T35" fmla="*/ 6 h 892"/>
                      <a:gd name="T36" fmla="*/ 0 w 116"/>
                      <a:gd name="T37" fmla="*/ 14 h 892"/>
                      <a:gd name="T38" fmla="*/ 6 w 116"/>
                      <a:gd name="T39" fmla="*/ 28 h 892"/>
                      <a:gd name="T40" fmla="*/ 14 w 116"/>
                      <a:gd name="T41" fmla="*/ 61 h 892"/>
                      <a:gd name="T42" fmla="*/ 28 w 116"/>
                      <a:gd name="T43" fmla="*/ 102 h 892"/>
                      <a:gd name="T44" fmla="*/ 42 w 116"/>
                      <a:gd name="T45" fmla="*/ 151 h 892"/>
                      <a:gd name="T46" fmla="*/ 55 w 116"/>
                      <a:gd name="T47" fmla="*/ 204 h 892"/>
                      <a:gd name="T48" fmla="*/ 69 w 116"/>
                      <a:gd name="T49" fmla="*/ 262 h 892"/>
                      <a:gd name="T50" fmla="*/ 77 w 116"/>
                      <a:gd name="T51" fmla="*/ 317 h 892"/>
                      <a:gd name="T52" fmla="*/ 86 w 116"/>
                      <a:gd name="T53" fmla="*/ 377 h 892"/>
                      <a:gd name="T54" fmla="*/ 91 w 116"/>
                      <a:gd name="T55" fmla="*/ 432 h 892"/>
                      <a:gd name="T56" fmla="*/ 94 w 116"/>
                      <a:gd name="T57" fmla="*/ 490 h 892"/>
                      <a:gd name="T58" fmla="*/ 94 w 116"/>
                      <a:gd name="T59" fmla="*/ 554 h 892"/>
                      <a:gd name="T60" fmla="*/ 94 w 116"/>
                      <a:gd name="T61" fmla="*/ 620 h 892"/>
                      <a:gd name="T62" fmla="*/ 91 w 116"/>
                      <a:gd name="T63" fmla="*/ 755 h 892"/>
                      <a:gd name="T64" fmla="*/ 86 w 116"/>
                      <a:gd name="T65" fmla="*/ 892 h 89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</a:cxnLst>
                    <a:rect l="0" t="0" r="r" b="b"/>
                    <a:pathLst>
                      <a:path w="116" h="892">
                        <a:moveTo>
                          <a:pt x="86" y="892"/>
                        </a:moveTo>
                        <a:lnTo>
                          <a:pt x="108" y="892"/>
                        </a:lnTo>
                        <a:lnTo>
                          <a:pt x="113" y="755"/>
                        </a:lnTo>
                        <a:lnTo>
                          <a:pt x="116" y="620"/>
                        </a:lnTo>
                        <a:lnTo>
                          <a:pt x="116" y="554"/>
                        </a:lnTo>
                        <a:lnTo>
                          <a:pt x="116" y="490"/>
                        </a:lnTo>
                        <a:lnTo>
                          <a:pt x="113" y="432"/>
                        </a:lnTo>
                        <a:lnTo>
                          <a:pt x="108" y="375"/>
                        </a:lnTo>
                        <a:lnTo>
                          <a:pt x="99" y="317"/>
                        </a:lnTo>
                        <a:lnTo>
                          <a:pt x="91" y="262"/>
                        </a:lnTo>
                        <a:lnTo>
                          <a:pt x="77" y="204"/>
                        </a:lnTo>
                        <a:lnTo>
                          <a:pt x="64" y="151"/>
                        </a:lnTo>
                        <a:lnTo>
                          <a:pt x="50" y="102"/>
                        </a:lnTo>
                        <a:lnTo>
                          <a:pt x="36" y="61"/>
                        </a:lnTo>
                        <a:lnTo>
                          <a:pt x="28" y="28"/>
                        </a:lnTo>
                        <a:lnTo>
                          <a:pt x="22" y="14"/>
                        </a:lnTo>
                        <a:lnTo>
                          <a:pt x="20" y="0"/>
                        </a:lnTo>
                        <a:lnTo>
                          <a:pt x="0" y="6"/>
                        </a:lnTo>
                        <a:lnTo>
                          <a:pt x="0" y="14"/>
                        </a:lnTo>
                        <a:lnTo>
                          <a:pt x="6" y="28"/>
                        </a:lnTo>
                        <a:lnTo>
                          <a:pt x="14" y="61"/>
                        </a:lnTo>
                        <a:lnTo>
                          <a:pt x="28" y="102"/>
                        </a:lnTo>
                        <a:lnTo>
                          <a:pt x="42" y="151"/>
                        </a:lnTo>
                        <a:lnTo>
                          <a:pt x="55" y="204"/>
                        </a:lnTo>
                        <a:lnTo>
                          <a:pt x="69" y="262"/>
                        </a:lnTo>
                        <a:lnTo>
                          <a:pt x="77" y="317"/>
                        </a:lnTo>
                        <a:lnTo>
                          <a:pt x="86" y="377"/>
                        </a:lnTo>
                        <a:lnTo>
                          <a:pt x="91" y="432"/>
                        </a:lnTo>
                        <a:lnTo>
                          <a:pt x="94" y="490"/>
                        </a:lnTo>
                        <a:lnTo>
                          <a:pt x="94" y="554"/>
                        </a:lnTo>
                        <a:lnTo>
                          <a:pt x="94" y="620"/>
                        </a:lnTo>
                        <a:lnTo>
                          <a:pt x="91" y="755"/>
                        </a:lnTo>
                        <a:lnTo>
                          <a:pt x="86" y="892"/>
                        </a:lnTo>
                        <a:close/>
                      </a:path>
                    </a:pathLst>
                  </a:cu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199" name="Freeform 27"/>
                  <p:cNvSpPr>
                    <a:spLocks/>
                  </p:cNvSpPr>
                  <p:nvPr/>
                </p:nvSpPr>
                <p:spPr bwMode="auto">
                  <a:xfrm>
                    <a:off x="776" y="695"/>
                    <a:ext cx="319" cy="826"/>
                  </a:xfrm>
                  <a:custGeom>
                    <a:avLst/>
                    <a:gdLst>
                      <a:gd name="T0" fmla="*/ 0 w 319"/>
                      <a:gd name="T1" fmla="*/ 826 h 826"/>
                      <a:gd name="T2" fmla="*/ 22 w 319"/>
                      <a:gd name="T3" fmla="*/ 826 h 826"/>
                      <a:gd name="T4" fmla="*/ 25 w 319"/>
                      <a:gd name="T5" fmla="*/ 730 h 826"/>
                      <a:gd name="T6" fmla="*/ 28 w 319"/>
                      <a:gd name="T7" fmla="*/ 633 h 826"/>
                      <a:gd name="T8" fmla="*/ 30 w 319"/>
                      <a:gd name="T9" fmla="*/ 543 h 826"/>
                      <a:gd name="T10" fmla="*/ 36 w 319"/>
                      <a:gd name="T11" fmla="*/ 454 h 826"/>
                      <a:gd name="T12" fmla="*/ 41 w 319"/>
                      <a:gd name="T13" fmla="*/ 372 h 826"/>
                      <a:gd name="T14" fmla="*/ 52 w 319"/>
                      <a:gd name="T15" fmla="*/ 298 h 826"/>
                      <a:gd name="T16" fmla="*/ 66 w 319"/>
                      <a:gd name="T17" fmla="*/ 229 h 826"/>
                      <a:gd name="T18" fmla="*/ 74 w 319"/>
                      <a:gd name="T19" fmla="*/ 201 h 826"/>
                      <a:gd name="T20" fmla="*/ 83 w 319"/>
                      <a:gd name="T21" fmla="*/ 179 h 826"/>
                      <a:gd name="T22" fmla="*/ 94 w 319"/>
                      <a:gd name="T23" fmla="*/ 149 h 826"/>
                      <a:gd name="T24" fmla="*/ 83 w 319"/>
                      <a:gd name="T25" fmla="*/ 149 h 826"/>
                      <a:gd name="T26" fmla="*/ 91 w 319"/>
                      <a:gd name="T27" fmla="*/ 157 h 826"/>
                      <a:gd name="T28" fmla="*/ 102 w 319"/>
                      <a:gd name="T29" fmla="*/ 138 h 826"/>
                      <a:gd name="T30" fmla="*/ 124 w 319"/>
                      <a:gd name="T31" fmla="*/ 102 h 826"/>
                      <a:gd name="T32" fmla="*/ 154 w 319"/>
                      <a:gd name="T33" fmla="*/ 74 h 826"/>
                      <a:gd name="T34" fmla="*/ 184 w 319"/>
                      <a:gd name="T35" fmla="*/ 55 h 826"/>
                      <a:gd name="T36" fmla="*/ 176 w 319"/>
                      <a:gd name="T37" fmla="*/ 47 h 826"/>
                      <a:gd name="T38" fmla="*/ 176 w 319"/>
                      <a:gd name="T39" fmla="*/ 58 h 826"/>
                      <a:gd name="T40" fmla="*/ 209 w 319"/>
                      <a:gd name="T41" fmla="*/ 44 h 826"/>
                      <a:gd name="T42" fmla="*/ 242 w 319"/>
                      <a:gd name="T43" fmla="*/ 33 h 826"/>
                      <a:gd name="T44" fmla="*/ 281 w 319"/>
                      <a:gd name="T45" fmla="*/ 28 h 826"/>
                      <a:gd name="T46" fmla="*/ 319 w 319"/>
                      <a:gd name="T47" fmla="*/ 22 h 826"/>
                      <a:gd name="T48" fmla="*/ 317 w 319"/>
                      <a:gd name="T49" fmla="*/ 0 h 826"/>
                      <a:gd name="T50" fmla="*/ 281 w 319"/>
                      <a:gd name="T51" fmla="*/ 6 h 826"/>
                      <a:gd name="T52" fmla="*/ 242 w 319"/>
                      <a:gd name="T53" fmla="*/ 11 h 826"/>
                      <a:gd name="T54" fmla="*/ 209 w 319"/>
                      <a:gd name="T55" fmla="*/ 22 h 826"/>
                      <a:gd name="T56" fmla="*/ 176 w 319"/>
                      <a:gd name="T57" fmla="*/ 36 h 826"/>
                      <a:gd name="T58" fmla="*/ 168 w 319"/>
                      <a:gd name="T59" fmla="*/ 39 h 826"/>
                      <a:gd name="T60" fmla="*/ 138 w 319"/>
                      <a:gd name="T61" fmla="*/ 58 h 826"/>
                      <a:gd name="T62" fmla="*/ 107 w 319"/>
                      <a:gd name="T63" fmla="*/ 85 h 826"/>
                      <a:gd name="T64" fmla="*/ 85 w 319"/>
                      <a:gd name="T65" fmla="*/ 121 h 826"/>
                      <a:gd name="T66" fmla="*/ 74 w 319"/>
                      <a:gd name="T67" fmla="*/ 141 h 826"/>
                      <a:gd name="T68" fmla="*/ 72 w 319"/>
                      <a:gd name="T69" fmla="*/ 149 h 826"/>
                      <a:gd name="T70" fmla="*/ 72 w 319"/>
                      <a:gd name="T71" fmla="*/ 149 h 826"/>
                      <a:gd name="T72" fmla="*/ 63 w 319"/>
                      <a:gd name="T73" fmla="*/ 171 h 826"/>
                      <a:gd name="T74" fmla="*/ 52 w 319"/>
                      <a:gd name="T75" fmla="*/ 201 h 826"/>
                      <a:gd name="T76" fmla="*/ 44 w 319"/>
                      <a:gd name="T77" fmla="*/ 229 h 826"/>
                      <a:gd name="T78" fmla="*/ 30 w 319"/>
                      <a:gd name="T79" fmla="*/ 298 h 826"/>
                      <a:gd name="T80" fmla="*/ 19 w 319"/>
                      <a:gd name="T81" fmla="*/ 372 h 826"/>
                      <a:gd name="T82" fmla="*/ 14 w 319"/>
                      <a:gd name="T83" fmla="*/ 454 h 826"/>
                      <a:gd name="T84" fmla="*/ 8 w 319"/>
                      <a:gd name="T85" fmla="*/ 543 h 826"/>
                      <a:gd name="T86" fmla="*/ 5 w 319"/>
                      <a:gd name="T87" fmla="*/ 633 h 826"/>
                      <a:gd name="T88" fmla="*/ 3 w 319"/>
                      <a:gd name="T89" fmla="*/ 730 h 826"/>
                      <a:gd name="T90" fmla="*/ 0 w 319"/>
                      <a:gd name="T91" fmla="*/ 826 h 8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319" h="826">
                        <a:moveTo>
                          <a:pt x="0" y="826"/>
                        </a:moveTo>
                        <a:lnTo>
                          <a:pt x="22" y="826"/>
                        </a:lnTo>
                        <a:lnTo>
                          <a:pt x="25" y="730"/>
                        </a:lnTo>
                        <a:lnTo>
                          <a:pt x="28" y="633"/>
                        </a:lnTo>
                        <a:lnTo>
                          <a:pt x="30" y="543"/>
                        </a:lnTo>
                        <a:lnTo>
                          <a:pt x="36" y="454"/>
                        </a:lnTo>
                        <a:lnTo>
                          <a:pt x="41" y="372"/>
                        </a:lnTo>
                        <a:lnTo>
                          <a:pt x="52" y="298"/>
                        </a:lnTo>
                        <a:lnTo>
                          <a:pt x="66" y="229"/>
                        </a:lnTo>
                        <a:lnTo>
                          <a:pt x="74" y="201"/>
                        </a:lnTo>
                        <a:lnTo>
                          <a:pt x="83" y="179"/>
                        </a:lnTo>
                        <a:lnTo>
                          <a:pt x="94" y="149"/>
                        </a:lnTo>
                        <a:lnTo>
                          <a:pt x="83" y="149"/>
                        </a:lnTo>
                        <a:lnTo>
                          <a:pt x="91" y="157"/>
                        </a:lnTo>
                        <a:lnTo>
                          <a:pt x="102" y="138"/>
                        </a:lnTo>
                        <a:lnTo>
                          <a:pt x="124" y="102"/>
                        </a:lnTo>
                        <a:lnTo>
                          <a:pt x="154" y="74"/>
                        </a:lnTo>
                        <a:lnTo>
                          <a:pt x="184" y="55"/>
                        </a:lnTo>
                        <a:lnTo>
                          <a:pt x="176" y="47"/>
                        </a:lnTo>
                        <a:lnTo>
                          <a:pt x="176" y="58"/>
                        </a:lnTo>
                        <a:lnTo>
                          <a:pt x="209" y="44"/>
                        </a:lnTo>
                        <a:lnTo>
                          <a:pt x="242" y="33"/>
                        </a:lnTo>
                        <a:lnTo>
                          <a:pt x="281" y="28"/>
                        </a:lnTo>
                        <a:lnTo>
                          <a:pt x="319" y="22"/>
                        </a:lnTo>
                        <a:lnTo>
                          <a:pt x="317" y="0"/>
                        </a:lnTo>
                        <a:lnTo>
                          <a:pt x="281" y="6"/>
                        </a:lnTo>
                        <a:lnTo>
                          <a:pt x="242" y="11"/>
                        </a:lnTo>
                        <a:lnTo>
                          <a:pt x="209" y="22"/>
                        </a:lnTo>
                        <a:lnTo>
                          <a:pt x="176" y="36"/>
                        </a:lnTo>
                        <a:lnTo>
                          <a:pt x="168" y="39"/>
                        </a:lnTo>
                        <a:lnTo>
                          <a:pt x="138" y="58"/>
                        </a:lnTo>
                        <a:lnTo>
                          <a:pt x="107" y="85"/>
                        </a:lnTo>
                        <a:lnTo>
                          <a:pt x="85" y="121"/>
                        </a:lnTo>
                        <a:lnTo>
                          <a:pt x="74" y="141"/>
                        </a:lnTo>
                        <a:lnTo>
                          <a:pt x="72" y="149"/>
                        </a:lnTo>
                        <a:lnTo>
                          <a:pt x="72" y="149"/>
                        </a:lnTo>
                        <a:lnTo>
                          <a:pt x="63" y="171"/>
                        </a:lnTo>
                        <a:lnTo>
                          <a:pt x="52" y="201"/>
                        </a:lnTo>
                        <a:lnTo>
                          <a:pt x="44" y="229"/>
                        </a:lnTo>
                        <a:lnTo>
                          <a:pt x="30" y="298"/>
                        </a:lnTo>
                        <a:lnTo>
                          <a:pt x="19" y="372"/>
                        </a:lnTo>
                        <a:lnTo>
                          <a:pt x="14" y="454"/>
                        </a:lnTo>
                        <a:lnTo>
                          <a:pt x="8" y="543"/>
                        </a:lnTo>
                        <a:lnTo>
                          <a:pt x="5" y="633"/>
                        </a:lnTo>
                        <a:lnTo>
                          <a:pt x="3" y="730"/>
                        </a:lnTo>
                        <a:lnTo>
                          <a:pt x="0" y="826"/>
                        </a:lnTo>
                        <a:close/>
                      </a:path>
                    </a:pathLst>
                  </a:cu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200" name="Freeform 28"/>
                  <p:cNvSpPr>
                    <a:spLocks/>
                  </p:cNvSpPr>
                  <p:nvPr/>
                </p:nvSpPr>
                <p:spPr bwMode="auto">
                  <a:xfrm>
                    <a:off x="792" y="915"/>
                    <a:ext cx="579" cy="603"/>
                  </a:xfrm>
                  <a:custGeom>
                    <a:avLst/>
                    <a:gdLst>
                      <a:gd name="T0" fmla="*/ 0 w 579"/>
                      <a:gd name="T1" fmla="*/ 601 h 603"/>
                      <a:gd name="T2" fmla="*/ 23 w 579"/>
                      <a:gd name="T3" fmla="*/ 603 h 603"/>
                      <a:gd name="T4" fmla="*/ 42 w 579"/>
                      <a:gd name="T5" fmla="*/ 471 h 603"/>
                      <a:gd name="T6" fmla="*/ 53 w 579"/>
                      <a:gd name="T7" fmla="*/ 411 h 603"/>
                      <a:gd name="T8" fmla="*/ 67 w 579"/>
                      <a:gd name="T9" fmla="*/ 350 h 603"/>
                      <a:gd name="T10" fmla="*/ 86 w 579"/>
                      <a:gd name="T11" fmla="*/ 295 h 603"/>
                      <a:gd name="T12" fmla="*/ 105 w 579"/>
                      <a:gd name="T13" fmla="*/ 243 h 603"/>
                      <a:gd name="T14" fmla="*/ 94 w 579"/>
                      <a:gd name="T15" fmla="*/ 243 h 603"/>
                      <a:gd name="T16" fmla="*/ 102 w 579"/>
                      <a:gd name="T17" fmla="*/ 251 h 603"/>
                      <a:gd name="T18" fmla="*/ 130 w 579"/>
                      <a:gd name="T19" fmla="*/ 204 h 603"/>
                      <a:gd name="T20" fmla="*/ 163 w 579"/>
                      <a:gd name="T21" fmla="*/ 166 h 603"/>
                      <a:gd name="T22" fmla="*/ 163 w 579"/>
                      <a:gd name="T23" fmla="*/ 166 h 603"/>
                      <a:gd name="T24" fmla="*/ 182 w 579"/>
                      <a:gd name="T25" fmla="*/ 149 h 603"/>
                      <a:gd name="T26" fmla="*/ 204 w 579"/>
                      <a:gd name="T27" fmla="*/ 133 h 603"/>
                      <a:gd name="T28" fmla="*/ 232 w 579"/>
                      <a:gd name="T29" fmla="*/ 116 h 603"/>
                      <a:gd name="T30" fmla="*/ 259 w 579"/>
                      <a:gd name="T31" fmla="*/ 105 h 603"/>
                      <a:gd name="T32" fmla="*/ 251 w 579"/>
                      <a:gd name="T33" fmla="*/ 97 h 603"/>
                      <a:gd name="T34" fmla="*/ 251 w 579"/>
                      <a:gd name="T35" fmla="*/ 108 h 603"/>
                      <a:gd name="T36" fmla="*/ 312 w 579"/>
                      <a:gd name="T37" fmla="*/ 83 h 603"/>
                      <a:gd name="T38" fmla="*/ 375 w 579"/>
                      <a:gd name="T39" fmla="*/ 67 h 603"/>
                      <a:gd name="T40" fmla="*/ 438 w 579"/>
                      <a:gd name="T41" fmla="*/ 53 h 603"/>
                      <a:gd name="T42" fmla="*/ 493 w 579"/>
                      <a:gd name="T43" fmla="*/ 39 h 603"/>
                      <a:gd name="T44" fmla="*/ 521 w 579"/>
                      <a:gd name="T45" fmla="*/ 33 h 603"/>
                      <a:gd name="T46" fmla="*/ 543 w 579"/>
                      <a:gd name="T47" fmla="*/ 28 h 603"/>
                      <a:gd name="T48" fmla="*/ 562 w 579"/>
                      <a:gd name="T49" fmla="*/ 25 h 603"/>
                      <a:gd name="T50" fmla="*/ 579 w 579"/>
                      <a:gd name="T51" fmla="*/ 20 h 603"/>
                      <a:gd name="T52" fmla="*/ 573 w 579"/>
                      <a:gd name="T53" fmla="*/ 0 h 603"/>
                      <a:gd name="T54" fmla="*/ 562 w 579"/>
                      <a:gd name="T55" fmla="*/ 3 h 603"/>
                      <a:gd name="T56" fmla="*/ 543 w 579"/>
                      <a:gd name="T57" fmla="*/ 6 h 603"/>
                      <a:gd name="T58" fmla="*/ 521 w 579"/>
                      <a:gd name="T59" fmla="*/ 11 h 603"/>
                      <a:gd name="T60" fmla="*/ 493 w 579"/>
                      <a:gd name="T61" fmla="*/ 17 h 603"/>
                      <a:gd name="T62" fmla="*/ 438 w 579"/>
                      <a:gd name="T63" fmla="*/ 31 h 603"/>
                      <a:gd name="T64" fmla="*/ 375 w 579"/>
                      <a:gd name="T65" fmla="*/ 44 h 603"/>
                      <a:gd name="T66" fmla="*/ 312 w 579"/>
                      <a:gd name="T67" fmla="*/ 61 h 603"/>
                      <a:gd name="T68" fmla="*/ 251 w 579"/>
                      <a:gd name="T69" fmla="*/ 86 h 603"/>
                      <a:gd name="T70" fmla="*/ 243 w 579"/>
                      <a:gd name="T71" fmla="*/ 89 h 603"/>
                      <a:gd name="T72" fmla="*/ 215 w 579"/>
                      <a:gd name="T73" fmla="*/ 100 h 603"/>
                      <a:gd name="T74" fmla="*/ 188 w 579"/>
                      <a:gd name="T75" fmla="*/ 116 h 603"/>
                      <a:gd name="T76" fmla="*/ 166 w 579"/>
                      <a:gd name="T77" fmla="*/ 133 h 603"/>
                      <a:gd name="T78" fmla="*/ 146 w 579"/>
                      <a:gd name="T79" fmla="*/ 152 h 603"/>
                      <a:gd name="T80" fmla="*/ 155 w 579"/>
                      <a:gd name="T81" fmla="*/ 157 h 603"/>
                      <a:gd name="T82" fmla="*/ 146 w 579"/>
                      <a:gd name="T83" fmla="*/ 149 h 603"/>
                      <a:gd name="T84" fmla="*/ 113 w 579"/>
                      <a:gd name="T85" fmla="*/ 188 h 603"/>
                      <a:gd name="T86" fmla="*/ 86 w 579"/>
                      <a:gd name="T87" fmla="*/ 234 h 603"/>
                      <a:gd name="T88" fmla="*/ 83 w 579"/>
                      <a:gd name="T89" fmla="*/ 243 h 603"/>
                      <a:gd name="T90" fmla="*/ 83 w 579"/>
                      <a:gd name="T91" fmla="*/ 243 h 603"/>
                      <a:gd name="T92" fmla="*/ 64 w 579"/>
                      <a:gd name="T93" fmla="*/ 295 h 603"/>
                      <a:gd name="T94" fmla="*/ 45 w 579"/>
                      <a:gd name="T95" fmla="*/ 350 h 603"/>
                      <a:gd name="T96" fmla="*/ 31 w 579"/>
                      <a:gd name="T97" fmla="*/ 411 h 603"/>
                      <a:gd name="T98" fmla="*/ 20 w 579"/>
                      <a:gd name="T99" fmla="*/ 471 h 603"/>
                      <a:gd name="T100" fmla="*/ 0 w 579"/>
                      <a:gd name="T101" fmla="*/ 601 h 60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579" h="603">
                        <a:moveTo>
                          <a:pt x="0" y="601"/>
                        </a:moveTo>
                        <a:lnTo>
                          <a:pt x="23" y="603"/>
                        </a:lnTo>
                        <a:lnTo>
                          <a:pt x="42" y="471"/>
                        </a:lnTo>
                        <a:lnTo>
                          <a:pt x="53" y="411"/>
                        </a:lnTo>
                        <a:lnTo>
                          <a:pt x="67" y="350"/>
                        </a:lnTo>
                        <a:lnTo>
                          <a:pt x="86" y="295"/>
                        </a:lnTo>
                        <a:lnTo>
                          <a:pt x="105" y="243"/>
                        </a:lnTo>
                        <a:lnTo>
                          <a:pt x="94" y="243"/>
                        </a:lnTo>
                        <a:lnTo>
                          <a:pt x="102" y="251"/>
                        </a:lnTo>
                        <a:lnTo>
                          <a:pt x="130" y="204"/>
                        </a:lnTo>
                        <a:lnTo>
                          <a:pt x="163" y="166"/>
                        </a:lnTo>
                        <a:lnTo>
                          <a:pt x="163" y="166"/>
                        </a:lnTo>
                        <a:lnTo>
                          <a:pt x="182" y="149"/>
                        </a:lnTo>
                        <a:lnTo>
                          <a:pt x="204" y="133"/>
                        </a:lnTo>
                        <a:lnTo>
                          <a:pt x="232" y="116"/>
                        </a:lnTo>
                        <a:lnTo>
                          <a:pt x="259" y="105"/>
                        </a:lnTo>
                        <a:lnTo>
                          <a:pt x="251" y="97"/>
                        </a:lnTo>
                        <a:lnTo>
                          <a:pt x="251" y="108"/>
                        </a:lnTo>
                        <a:lnTo>
                          <a:pt x="312" y="83"/>
                        </a:lnTo>
                        <a:lnTo>
                          <a:pt x="375" y="67"/>
                        </a:lnTo>
                        <a:lnTo>
                          <a:pt x="438" y="53"/>
                        </a:lnTo>
                        <a:lnTo>
                          <a:pt x="493" y="39"/>
                        </a:lnTo>
                        <a:lnTo>
                          <a:pt x="521" y="33"/>
                        </a:lnTo>
                        <a:lnTo>
                          <a:pt x="543" y="28"/>
                        </a:lnTo>
                        <a:lnTo>
                          <a:pt x="562" y="25"/>
                        </a:lnTo>
                        <a:lnTo>
                          <a:pt x="579" y="20"/>
                        </a:lnTo>
                        <a:lnTo>
                          <a:pt x="573" y="0"/>
                        </a:lnTo>
                        <a:lnTo>
                          <a:pt x="562" y="3"/>
                        </a:lnTo>
                        <a:lnTo>
                          <a:pt x="543" y="6"/>
                        </a:lnTo>
                        <a:lnTo>
                          <a:pt x="521" y="11"/>
                        </a:lnTo>
                        <a:lnTo>
                          <a:pt x="493" y="17"/>
                        </a:lnTo>
                        <a:lnTo>
                          <a:pt x="438" y="31"/>
                        </a:lnTo>
                        <a:lnTo>
                          <a:pt x="375" y="44"/>
                        </a:lnTo>
                        <a:lnTo>
                          <a:pt x="312" y="61"/>
                        </a:lnTo>
                        <a:lnTo>
                          <a:pt x="251" y="86"/>
                        </a:lnTo>
                        <a:lnTo>
                          <a:pt x="243" y="89"/>
                        </a:lnTo>
                        <a:lnTo>
                          <a:pt x="215" y="100"/>
                        </a:lnTo>
                        <a:lnTo>
                          <a:pt x="188" y="116"/>
                        </a:lnTo>
                        <a:lnTo>
                          <a:pt x="166" y="133"/>
                        </a:lnTo>
                        <a:lnTo>
                          <a:pt x="146" y="152"/>
                        </a:lnTo>
                        <a:lnTo>
                          <a:pt x="155" y="157"/>
                        </a:lnTo>
                        <a:lnTo>
                          <a:pt x="146" y="149"/>
                        </a:lnTo>
                        <a:lnTo>
                          <a:pt x="113" y="188"/>
                        </a:lnTo>
                        <a:lnTo>
                          <a:pt x="86" y="234"/>
                        </a:lnTo>
                        <a:lnTo>
                          <a:pt x="83" y="243"/>
                        </a:lnTo>
                        <a:lnTo>
                          <a:pt x="83" y="243"/>
                        </a:lnTo>
                        <a:lnTo>
                          <a:pt x="64" y="295"/>
                        </a:lnTo>
                        <a:lnTo>
                          <a:pt x="45" y="350"/>
                        </a:lnTo>
                        <a:lnTo>
                          <a:pt x="31" y="411"/>
                        </a:lnTo>
                        <a:lnTo>
                          <a:pt x="20" y="471"/>
                        </a:lnTo>
                        <a:lnTo>
                          <a:pt x="0" y="601"/>
                        </a:lnTo>
                        <a:close/>
                      </a:path>
                    </a:pathLst>
                  </a:custGeom>
                  <a:solidFill>
                    <a:srgbClr val="00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21" name="Group 174"/>
              <p:cNvGrpSpPr>
                <a:grpSpLocks/>
              </p:cNvGrpSpPr>
              <p:nvPr/>
            </p:nvGrpSpPr>
            <p:grpSpPr bwMode="auto">
              <a:xfrm>
                <a:off x="933" y="1518"/>
                <a:ext cx="1895" cy="1485"/>
                <a:chOff x="933" y="1518"/>
                <a:chExt cx="1895" cy="1485"/>
              </a:xfrm>
            </p:grpSpPr>
            <p:grpSp>
              <p:nvGrpSpPr>
                <p:cNvPr id="50" name="Group 37"/>
                <p:cNvGrpSpPr>
                  <a:grpSpLocks/>
                </p:cNvGrpSpPr>
                <p:nvPr/>
              </p:nvGrpSpPr>
              <p:grpSpPr bwMode="auto">
                <a:xfrm>
                  <a:off x="974" y="1535"/>
                  <a:ext cx="1810" cy="1333"/>
                  <a:chOff x="974" y="1535"/>
                  <a:chExt cx="1810" cy="1333"/>
                </a:xfrm>
              </p:grpSpPr>
              <p:sp>
                <p:nvSpPr>
                  <p:cNvPr id="187" name="Freeform 31"/>
                  <p:cNvSpPr>
                    <a:spLocks/>
                  </p:cNvSpPr>
                  <p:nvPr/>
                </p:nvSpPr>
                <p:spPr bwMode="auto">
                  <a:xfrm>
                    <a:off x="1955" y="1582"/>
                    <a:ext cx="829" cy="1283"/>
                  </a:xfrm>
                  <a:custGeom>
                    <a:avLst/>
                    <a:gdLst>
                      <a:gd name="T0" fmla="*/ 0 w 829"/>
                      <a:gd name="T1" fmla="*/ 1261 h 1283"/>
                      <a:gd name="T2" fmla="*/ 24 w 829"/>
                      <a:gd name="T3" fmla="*/ 1283 h 1283"/>
                      <a:gd name="T4" fmla="*/ 829 w 829"/>
                      <a:gd name="T5" fmla="*/ 22 h 1283"/>
                      <a:gd name="T6" fmla="*/ 804 w 829"/>
                      <a:gd name="T7" fmla="*/ 0 h 1283"/>
                      <a:gd name="T8" fmla="*/ 0 w 829"/>
                      <a:gd name="T9" fmla="*/ 1261 h 12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29" h="1283">
                        <a:moveTo>
                          <a:pt x="0" y="1261"/>
                        </a:moveTo>
                        <a:lnTo>
                          <a:pt x="24" y="1283"/>
                        </a:lnTo>
                        <a:lnTo>
                          <a:pt x="829" y="22"/>
                        </a:lnTo>
                        <a:lnTo>
                          <a:pt x="804" y="0"/>
                        </a:lnTo>
                        <a:lnTo>
                          <a:pt x="0" y="1261"/>
                        </a:lnTo>
                        <a:close/>
                      </a:path>
                    </a:pathLst>
                  </a:custGeom>
                  <a:solidFill>
                    <a:srgbClr val="66006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188" name="Freeform 32"/>
                  <p:cNvSpPr>
                    <a:spLocks/>
                  </p:cNvSpPr>
                  <p:nvPr/>
                </p:nvSpPr>
                <p:spPr bwMode="auto">
                  <a:xfrm>
                    <a:off x="974" y="1805"/>
                    <a:ext cx="1003" cy="1063"/>
                  </a:xfrm>
                  <a:custGeom>
                    <a:avLst/>
                    <a:gdLst>
                      <a:gd name="T0" fmla="*/ 983 w 1003"/>
                      <a:gd name="T1" fmla="*/ 1063 h 1063"/>
                      <a:gd name="T2" fmla="*/ 1003 w 1003"/>
                      <a:gd name="T3" fmla="*/ 1038 h 1063"/>
                      <a:gd name="T4" fmla="*/ 20 w 1003"/>
                      <a:gd name="T5" fmla="*/ 0 h 1063"/>
                      <a:gd name="T6" fmla="*/ 0 w 1003"/>
                      <a:gd name="T7" fmla="*/ 25 h 1063"/>
                      <a:gd name="T8" fmla="*/ 983 w 1003"/>
                      <a:gd name="T9" fmla="*/ 1063 h 10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3" h="1063">
                        <a:moveTo>
                          <a:pt x="983" y="1063"/>
                        </a:moveTo>
                        <a:lnTo>
                          <a:pt x="1003" y="1038"/>
                        </a:lnTo>
                        <a:lnTo>
                          <a:pt x="20" y="0"/>
                        </a:lnTo>
                        <a:lnTo>
                          <a:pt x="0" y="25"/>
                        </a:lnTo>
                        <a:lnTo>
                          <a:pt x="983" y="1063"/>
                        </a:lnTo>
                        <a:close/>
                      </a:path>
                    </a:pathLst>
                  </a:custGeom>
                  <a:solidFill>
                    <a:srgbClr val="66006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189" name="Freeform 33"/>
                  <p:cNvSpPr>
                    <a:spLocks/>
                  </p:cNvSpPr>
                  <p:nvPr/>
                </p:nvSpPr>
                <p:spPr bwMode="auto">
                  <a:xfrm>
                    <a:off x="2247" y="1587"/>
                    <a:ext cx="206" cy="532"/>
                  </a:xfrm>
                  <a:custGeom>
                    <a:avLst/>
                    <a:gdLst>
                      <a:gd name="T0" fmla="*/ 179 w 206"/>
                      <a:gd name="T1" fmla="*/ 532 h 532"/>
                      <a:gd name="T2" fmla="*/ 206 w 206"/>
                      <a:gd name="T3" fmla="*/ 521 h 532"/>
                      <a:gd name="T4" fmla="*/ 27 w 206"/>
                      <a:gd name="T5" fmla="*/ 0 h 532"/>
                      <a:gd name="T6" fmla="*/ 0 w 206"/>
                      <a:gd name="T7" fmla="*/ 11 h 532"/>
                      <a:gd name="T8" fmla="*/ 179 w 206"/>
                      <a:gd name="T9" fmla="*/ 532 h 5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06" h="532">
                        <a:moveTo>
                          <a:pt x="179" y="532"/>
                        </a:moveTo>
                        <a:lnTo>
                          <a:pt x="206" y="521"/>
                        </a:lnTo>
                        <a:lnTo>
                          <a:pt x="27" y="0"/>
                        </a:lnTo>
                        <a:lnTo>
                          <a:pt x="0" y="11"/>
                        </a:lnTo>
                        <a:lnTo>
                          <a:pt x="179" y="532"/>
                        </a:lnTo>
                        <a:close/>
                      </a:path>
                    </a:pathLst>
                  </a:custGeom>
                  <a:solidFill>
                    <a:srgbClr val="66006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190" name="Freeform 34"/>
                  <p:cNvSpPr>
                    <a:spLocks/>
                  </p:cNvSpPr>
                  <p:nvPr/>
                </p:nvSpPr>
                <p:spPr bwMode="auto">
                  <a:xfrm>
                    <a:off x="1566" y="1535"/>
                    <a:ext cx="386" cy="901"/>
                  </a:xfrm>
                  <a:custGeom>
                    <a:avLst/>
                    <a:gdLst>
                      <a:gd name="T0" fmla="*/ 0 w 386"/>
                      <a:gd name="T1" fmla="*/ 889 h 901"/>
                      <a:gd name="T2" fmla="*/ 28 w 386"/>
                      <a:gd name="T3" fmla="*/ 901 h 901"/>
                      <a:gd name="T4" fmla="*/ 386 w 386"/>
                      <a:gd name="T5" fmla="*/ 11 h 901"/>
                      <a:gd name="T6" fmla="*/ 358 w 386"/>
                      <a:gd name="T7" fmla="*/ 0 h 901"/>
                      <a:gd name="T8" fmla="*/ 0 w 386"/>
                      <a:gd name="T9" fmla="*/ 889 h 9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86" h="901">
                        <a:moveTo>
                          <a:pt x="0" y="889"/>
                        </a:moveTo>
                        <a:lnTo>
                          <a:pt x="28" y="901"/>
                        </a:lnTo>
                        <a:lnTo>
                          <a:pt x="386" y="11"/>
                        </a:lnTo>
                        <a:lnTo>
                          <a:pt x="358" y="0"/>
                        </a:lnTo>
                        <a:lnTo>
                          <a:pt x="0" y="889"/>
                        </a:lnTo>
                        <a:close/>
                      </a:path>
                    </a:pathLst>
                  </a:custGeom>
                  <a:solidFill>
                    <a:srgbClr val="66006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191" name="Freeform 35"/>
                  <p:cNvSpPr>
                    <a:spLocks/>
                  </p:cNvSpPr>
                  <p:nvPr/>
                </p:nvSpPr>
                <p:spPr bwMode="auto">
                  <a:xfrm>
                    <a:off x="1525" y="1590"/>
                    <a:ext cx="292" cy="322"/>
                  </a:xfrm>
                  <a:custGeom>
                    <a:avLst/>
                    <a:gdLst>
                      <a:gd name="T0" fmla="*/ 270 w 292"/>
                      <a:gd name="T1" fmla="*/ 322 h 322"/>
                      <a:gd name="T2" fmla="*/ 292 w 292"/>
                      <a:gd name="T3" fmla="*/ 297 h 322"/>
                      <a:gd name="T4" fmla="*/ 22 w 292"/>
                      <a:gd name="T5" fmla="*/ 0 h 322"/>
                      <a:gd name="T6" fmla="*/ 0 w 292"/>
                      <a:gd name="T7" fmla="*/ 25 h 322"/>
                      <a:gd name="T8" fmla="*/ 270 w 292"/>
                      <a:gd name="T9" fmla="*/ 322 h 3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92" h="322">
                        <a:moveTo>
                          <a:pt x="270" y="322"/>
                        </a:moveTo>
                        <a:lnTo>
                          <a:pt x="292" y="297"/>
                        </a:lnTo>
                        <a:lnTo>
                          <a:pt x="22" y="0"/>
                        </a:lnTo>
                        <a:lnTo>
                          <a:pt x="0" y="25"/>
                        </a:lnTo>
                        <a:lnTo>
                          <a:pt x="270" y="322"/>
                        </a:lnTo>
                        <a:close/>
                      </a:path>
                    </a:pathLst>
                  </a:custGeom>
                  <a:solidFill>
                    <a:srgbClr val="66006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192" name="Freeform 36"/>
                  <p:cNvSpPr>
                    <a:spLocks/>
                  </p:cNvSpPr>
                  <p:nvPr/>
                </p:nvSpPr>
                <p:spPr bwMode="auto">
                  <a:xfrm>
                    <a:off x="1060" y="1582"/>
                    <a:ext cx="203" cy="319"/>
                  </a:xfrm>
                  <a:custGeom>
                    <a:avLst/>
                    <a:gdLst>
                      <a:gd name="T0" fmla="*/ 0 w 203"/>
                      <a:gd name="T1" fmla="*/ 297 h 319"/>
                      <a:gd name="T2" fmla="*/ 24 w 203"/>
                      <a:gd name="T3" fmla="*/ 319 h 319"/>
                      <a:gd name="T4" fmla="*/ 203 w 203"/>
                      <a:gd name="T5" fmla="*/ 22 h 319"/>
                      <a:gd name="T6" fmla="*/ 179 w 203"/>
                      <a:gd name="T7" fmla="*/ 0 h 319"/>
                      <a:gd name="T8" fmla="*/ 0 w 203"/>
                      <a:gd name="T9" fmla="*/ 297 h 3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03" h="319">
                        <a:moveTo>
                          <a:pt x="0" y="297"/>
                        </a:moveTo>
                        <a:lnTo>
                          <a:pt x="24" y="319"/>
                        </a:lnTo>
                        <a:lnTo>
                          <a:pt x="203" y="22"/>
                        </a:lnTo>
                        <a:lnTo>
                          <a:pt x="179" y="0"/>
                        </a:lnTo>
                        <a:lnTo>
                          <a:pt x="0" y="297"/>
                        </a:lnTo>
                        <a:close/>
                      </a:path>
                    </a:pathLst>
                  </a:custGeom>
                  <a:solidFill>
                    <a:srgbClr val="66006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51" name="Group 160"/>
                <p:cNvGrpSpPr>
                  <a:grpSpLocks/>
                </p:cNvGrpSpPr>
                <p:nvPr/>
              </p:nvGrpSpPr>
              <p:grpSpPr bwMode="auto">
                <a:xfrm>
                  <a:off x="933" y="1518"/>
                  <a:ext cx="1895" cy="598"/>
                  <a:chOff x="933" y="1518"/>
                  <a:chExt cx="1895" cy="598"/>
                </a:xfrm>
              </p:grpSpPr>
              <p:grpSp>
                <p:nvGrpSpPr>
                  <p:cNvPr id="65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1024" y="1579"/>
                    <a:ext cx="209" cy="289"/>
                    <a:chOff x="1024" y="1579"/>
                    <a:chExt cx="209" cy="289"/>
                  </a:xfrm>
                </p:grpSpPr>
                <p:sp>
                  <p:nvSpPr>
                    <p:cNvPr id="180" name="Freeform 38"/>
                    <p:cNvSpPr>
                      <a:spLocks/>
                    </p:cNvSpPr>
                    <p:nvPr/>
                  </p:nvSpPr>
                  <p:spPr bwMode="auto">
                    <a:xfrm>
                      <a:off x="1159" y="1579"/>
                      <a:ext cx="74" cy="58"/>
                    </a:xfrm>
                    <a:custGeom>
                      <a:avLst/>
                      <a:gdLst>
                        <a:gd name="T0" fmla="*/ 11 w 74"/>
                        <a:gd name="T1" fmla="*/ 0 h 58"/>
                        <a:gd name="T2" fmla="*/ 0 w 74"/>
                        <a:gd name="T3" fmla="*/ 17 h 58"/>
                        <a:gd name="T4" fmla="*/ 63 w 74"/>
                        <a:gd name="T5" fmla="*/ 58 h 58"/>
                        <a:gd name="T6" fmla="*/ 74 w 74"/>
                        <a:gd name="T7" fmla="*/ 41 h 58"/>
                        <a:gd name="T8" fmla="*/ 11 w 74"/>
                        <a:gd name="T9" fmla="*/ 0 h 5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58">
                          <a:moveTo>
                            <a:pt x="11" y="0"/>
                          </a:moveTo>
                          <a:lnTo>
                            <a:pt x="0" y="17"/>
                          </a:lnTo>
                          <a:lnTo>
                            <a:pt x="63" y="58"/>
                          </a:lnTo>
                          <a:lnTo>
                            <a:pt x="74" y="41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81" name="Freeform 39"/>
                    <p:cNvSpPr>
                      <a:spLocks/>
                    </p:cNvSpPr>
                    <p:nvPr/>
                  </p:nvSpPr>
                  <p:spPr bwMode="auto">
                    <a:xfrm>
                      <a:off x="1120" y="1653"/>
                      <a:ext cx="75" cy="58"/>
                    </a:xfrm>
                    <a:custGeom>
                      <a:avLst/>
                      <a:gdLst>
                        <a:gd name="T0" fmla="*/ 11 w 75"/>
                        <a:gd name="T1" fmla="*/ 0 h 58"/>
                        <a:gd name="T2" fmla="*/ 0 w 75"/>
                        <a:gd name="T3" fmla="*/ 17 h 58"/>
                        <a:gd name="T4" fmla="*/ 64 w 75"/>
                        <a:gd name="T5" fmla="*/ 58 h 58"/>
                        <a:gd name="T6" fmla="*/ 75 w 75"/>
                        <a:gd name="T7" fmla="*/ 42 h 58"/>
                        <a:gd name="T8" fmla="*/ 11 w 75"/>
                        <a:gd name="T9" fmla="*/ 0 h 5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58">
                          <a:moveTo>
                            <a:pt x="11" y="0"/>
                          </a:moveTo>
                          <a:lnTo>
                            <a:pt x="0" y="17"/>
                          </a:lnTo>
                          <a:lnTo>
                            <a:pt x="64" y="58"/>
                          </a:lnTo>
                          <a:lnTo>
                            <a:pt x="75" y="42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82" name="Freeform 40"/>
                    <p:cNvSpPr>
                      <a:spLocks/>
                    </p:cNvSpPr>
                    <p:nvPr/>
                  </p:nvSpPr>
                  <p:spPr bwMode="auto">
                    <a:xfrm>
                      <a:off x="1095" y="1689"/>
                      <a:ext cx="75" cy="58"/>
                    </a:xfrm>
                    <a:custGeom>
                      <a:avLst/>
                      <a:gdLst>
                        <a:gd name="T0" fmla="*/ 11 w 75"/>
                        <a:gd name="T1" fmla="*/ 0 h 58"/>
                        <a:gd name="T2" fmla="*/ 0 w 75"/>
                        <a:gd name="T3" fmla="*/ 17 h 58"/>
                        <a:gd name="T4" fmla="*/ 64 w 75"/>
                        <a:gd name="T5" fmla="*/ 58 h 58"/>
                        <a:gd name="T6" fmla="*/ 75 w 75"/>
                        <a:gd name="T7" fmla="*/ 42 h 58"/>
                        <a:gd name="T8" fmla="*/ 11 w 75"/>
                        <a:gd name="T9" fmla="*/ 0 h 5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58">
                          <a:moveTo>
                            <a:pt x="11" y="0"/>
                          </a:moveTo>
                          <a:lnTo>
                            <a:pt x="0" y="17"/>
                          </a:lnTo>
                          <a:lnTo>
                            <a:pt x="64" y="58"/>
                          </a:lnTo>
                          <a:lnTo>
                            <a:pt x="75" y="42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83" name="Freeform 41"/>
                    <p:cNvSpPr>
                      <a:spLocks/>
                    </p:cNvSpPr>
                    <p:nvPr/>
                  </p:nvSpPr>
                  <p:spPr bwMode="auto">
                    <a:xfrm>
                      <a:off x="1024" y="1810"/>
                      <a:ext cx="74" cy="58"/>
                    </a:xfrm>
                    <a:custGeom>
                      <a:avLst/>
                      <a:gdLst>
                        <a:gd name="T0" fmla="*/ 11 w 74"/>
                        <a:gd name="T1" fmla="*/ 0 h 58"/>
                        <a:gd name="T2" fmla="*/ 0 w 74"/>
                        <a:gd name="T3" fmla="*/ 17 h 58"/>
                        <a:gd name="T4" fmla="*/ 63 w 74"/>
                        <a:gd name="T5" fmla="*/ 58 h 58"/>
                        <a:gd name="T6" fmla="*/ 74 w 74"/>
                        <a:gd name="T7" fmla="*/ 42 h 58"/>
                        <a:gd name="T8" fmla="*/ 11 w 74"/>
                        <a:gd name="T9" fmla="*/ 0 h 5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58">
                          <a:moveTo>
                            <a:pt x="11" y="0"/>
                          </a:moveTo>
                          <a:lnTo>
                            <a:pt x="0" y="17"/>
                          </a:lnTo>
                          <a:lnTo>
                            <a:pt x="63" y="58"/>
                          </a:lnTo>
                          <a:lnTo>
                            <a:pt x="74" y="42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84" name="Freeform 42"/>
                    <p:cNvSpPr>
                      <a:spLocks/>
                    </p:cNvSpPr>
                    <p:nvPr/>
                  </p:nvSpPr>
                  <p:spPr bwMode="auto">
                    <a:xfrm>
                      <a:off x="1051" y="1769"/>
                      <a:ext cx="75" cy="58"/>
                    </a:xfrm>
                    <a:custGeom>
                      <a:avLst/>
                      <a:gdLst>
                        <a:gd name="T0" fmla="*/ 11 w 75"/>
                        <a:gd name="T1" fmla="*/ 0 h 58"/>
                        <a:gd name="T2" fmla="*/ 0 w 75"/>
                        <a:gd name="T3" fmla="*/ 17 h 58"/>
                        <a:gd name="T4" fmla="*/ 64 w 75"/>
                        <a:gd name="T5" fmla="*/ 58 h 58"/>
                        <a:gd name="T6" fmla="*/ 75 w 75"/>
                        <a:gd name="T7" fmla="*/ 41 h 58"/>
                        <a:gd name="T8" fmla="*/ 11 w 75"/>
                        <a:gd name="T9" fmla="*/ 0 h 5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58">
                          <a:moveTo>
                            <a:pt x="11" y="0"/>
                          </a:moveTo>
                          <a:lnTo>
                            <a:pt x="0" y="17"/>
                          </a:lnTo>
                          <a:lnTo>
                            <a:pt x="64" y="58"/>
                          </a:lnTo>
                          <a:lnTo>
                            <a:pt x="75" y="41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85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1071" y="1728"/>
                      <a:ext cx="74" cy="58"/>
                    </a:xfrm>
                    <a:custGeom>
                      <a:avLst/>
                      <a:gdLst>
                        <a:gd name="T0" fmla="*/ 11 w 74"/>
                        <a:gd name="T1" fmla="*/ 0 h 58"/>
                        <a:gd name="T2" fmla="*/ 0 w 74"/>
                        <a:gd name="T3" fmla="*/ 16 h 58"/>
                        <a:gd name="T4" fmla="*/ 63 w 74"/>
                        <a:gd name="T5" fmla="*/ 58 h 58"/>
                        <a:gd name="T6" fmla="*/ 74 w 74"/>
                        <a:gd name="T7" fmla="*/ 41 h 58"/>
                        <a:gd name="T8" fmla="*/ 11 w 74"/>
                        <a:gd name="T9" fmla="*/ 0 h 5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58">
                          <a:moveTo>
                            <a:pt x="11" y="0"/>
                          </a:moveTo>
                          <a:lnTo>
                            <a:pt x="0" y="16"/>
                          </a:lnTo>
                          <a:lnTo>
                            <a:pt x="63" y="58"/>
                          </a:lnTo>
                          <a:lnTo>
                            <a:pt x="74" y="41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86" name="Freeform 44"/>
                    <p:cNvSpPr>
                      <a:spLocks/>
                    </p:cNvSpPr>
                    <p:nvPr/>
                  </p:nvSpPr>
                  <p:spPr bwMode="auto">
                    <a:xfrm>
                      <a:off x="1134" y="1618"/>
                      <a:ext cx="74" cy="57"/>
                    </a:xfrm>
                    <a:custGeom>
                      <a:avLst/>
                      <a:gdLst>
                        <a:gd name="T0" fmla="*/ 11 w 74"/>
                        <a:gd name="T1" fmla="*/ 0 h 57"/>
                        <a:gd name="T2" fmla="*/ 0 w 74"/>
                        <a:gd name="T3" fmla="*/ 16 h 57"/>
                        <a:gd name="T4" fmla="*/ 63 w 74"/>
                        <a:gd name="T5" fmla="*/ 57 h 57"/>
                        <a:gd name="T6" fmla="*/ 74 w 74"/>
                        <a:gd name="T7" fmla="*/ 41 h 57"/>
                        <a:gd name="T8" fmla="*/ 11 w 74"/>
                        <a:gd name="T9" fmla="*/ 0 h 5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57">
                          <a:moveTo>
                            <a:pt x="11" y="0"/>
                          </a:moveTo>
                          <a:lnTo>
                            <a:pt x="0" y="16"/>
                          </a:lnTo>
                          <a:lnTo>
                            <a:pt x="63" y="57"/>
                          </a:lnTo>
                          <a:lnTo>
                            <a:pt x="74" y="41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66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1481" y="1618"/>
                    <a:ext cx="262" cy="272"/>
                    <a:chOff x="1481" y="1618"/>
                    <a:chExt cx="262" cy="272"/>
                  </a:xfrm>
                </p:grpSpPr>
                <p:sp>
                  <p:nvSpPr>
                    <p:cNvPr id="173" name="Freeform 46"/>
                    <p:cNvSpPr>
                      <a:spLocks/>
                    </p:cNvSpPr>
                    <p:nvPr/>
                  </p:nvSpPr>
                  <p:spPr bwMode="auto">
                    <a:xfrm>
                      <a:off x="1674" y="1849"/>
                      <a:ext cx="69" cy="41"/>
                    </a:xfrm>
                    <a:custGeom>
                      <a:avLst/>
                      <a:gdLst>
                        <a:gd name="T0" fmla="*/ 69 w 69"/>
                        <a:gd name="T1" fmla="*/ 19 h 41"/>
                        <a:gd name="T2" fmla="*/ 63 w 69"/>
                        <a:gd name="T3" fmla="*/ 0 h 41"/>
                        <a:gd name="T4" fmla="*/ 0 w 69"/>
                        <a:gd name="T5" fmla="*/ 22 h 41"/>
                        <a:gd name="T6" fmla="*/ 5 w 69"/>
                        <a:gd name="T7" fmla="*/ 41 h 41"/>
                        <a:gd name="T8" fmla="*/ 69 w 69"/>
                        <a:gd name="T9" fmla="*/ 19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1">
                          <a:moveTo>
                            <a:pt x="69" y="19"/>
                          </a:moveTo>
                          <a:lnTo>
                            <a:pt x="63" y="0"/>
                          </a:lnTo>
                          <a:lnTo>
                            <a:pt x="0" y="22"/>
                          </a:lnTo>
                          <a:lnTo>
                            <a:pt x="5" y="41"/>
                          </a:lnTo>
                          <a:lnTo>
                            <a:pt x="69" y="1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74" name="Freeform 47"/>
                    <p:cNvSpPr>
                      <a:spLocks/>
                    </p:cNvSpPr>
                    <p:nvPr/>
                  </p:nvSpPr>
                  <p:spPr bwMode="auto">
                    <a:xfrm>
                      <a:off x="1610" y="1777"/>
                      <a:ext cx="69" cy="44"/>
                    </a:xfrm>
                    <a:custGeom>
                      <a:avLst/>
                      <a:gdLst>
                        <a:gd name="T0" fmla="*/ 69 w 69"/>
                        <a:gd name="T1" fmla="*/ 20 h 44"/>
                        <a:gd name="T2" fmla="*/ 64 w 69"/>
                        <a:gd name="T3" fmla="*/ 0 h 44"/>
                        <a:gd name="T4" fmla="*/ 0 w 69"/>
                        <a:gd name="T5" fmla="*/ 25 h 44"/>
                        <a:gd name="T6" fmla="*/ 6 w 69"/>
                        <a:gd name="T7" fmla="*/ 44 h 44"/>
                        <a:gd name="T8" fmla="*/ 69 w 69"/>
                        <a:gd name="T9" fmla="*/ 20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4">
                          <a:moveTo>
                            <a:pt x="69" y="20"/>
                          </a:moveTo>
                          <a:lnTo>
                            <a:pt x="64" y="0"/>
                          </a:lnTo>
                          <a:lnTo>
                            <a:pt x="0" y="25"/>
                          </a:lnTo>
                          <a:lnTo>
                            <a:pt x="6" y="44"/>
                          </a:lnTo>
                          <a:lnTo>
                            <a:pt x="69" y="2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75" name="Freeform 48"/>
                    <p:cNvSpPr>
                      <a:spLocks/>
                    </p:cNvSpPr>
                    <p:nvPr/>
                  </p:nvSpPr>
                  <p:spPr bwMode="auto">
                    <a:xfrm>
                      <a:off x="1583" y="1739"/>
                      <a:ext cx="69" cy="44"/>
                    </a:xfrm>
                    <a:custGeom>
                      <a:avLst/>
                      <a:gdLst>
                        <a:gd name="T0" fmla="*/ 69 w 69"/>
                        <a:gd name="T1" fmla="*/ 19 h 44"/>
                        <a:gd name="T2" fmla="*/ 63 w 69"/>
                        <a:gd name="T3" fmla="*/ 0 h 44"/>
                        <a:gd name="T4" fmla="*/ 0 w 69"/>
                        <a:gd name="T5" fmla="*/ 25 h 44"/>
                        <a:gd name="T6" fmla="*/ 5 w 69"/>
                        <a:gd name="T7" fmla="*/ 44 h 44"/>
                        <a:gd name="T8" fmla="*/ 69 w 69"/>
                        <a:gd name="T9" fmla="*/ 19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4">
                          <a:moveTo>
                            <a:pt x="69" y="19"/>
                          </a:moveTo>
                          <a:lnTo>
                            <a:pt x="63" y="0"/>
                          </a:lnTo>
                          <a:lnTo>
                            <a:pt x="0" y="25"/>
                          </a:lnTo>
                          <a:lnTo>
                            <a:pt x="5" y="44"/>
                          </a:lnTo>
                          <a:lnTo>
                            <a:pt x="69" y="1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76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1481" y="1618"/>
                      <a:ext cx="66" cy="41"/>
                    </a:xfrm>
                    <a:custGeom>
                      <a:avLst/>
                      <a:gdLst>
                        <a:gd name="T0" fmla="*/ 66 w 66"/>
                        <a:gd name="T1" fmla="*/ 19 h 41"/>
                        <a:gd name="T2" fmla="*/ 61 w 66"/>
                        <a:gd name="T3" fmla="*/ 0 h 41"/>
                        <a:gd name="T4" fmla="*/ 0 w 66"/>
                        <a:gd name="T5" fmla="*/ 22 h 41"/>
                        <a:gd name="T6" fmla="*/ 6 w 66"/>
                        <a:gd name="T7" fmla="*/ 41 h 41"/>
                        <a:gd name="T8" fmla="*/ 66 w 66"/>
                        <a:gd name="T9" fmla="*/ 19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6" h="41">
                          <a:moveTo>
                            <a:pt x="66" y="19"/>
                          </a:moveTo>
                          <a:lnTo>
                            <a:pt x="61" y="0"/>
                          </a:lnTo>
                          <a:lnTo>
                            <a:pt x="0" y="22"/>
                          </a:lnTo>
                          <a:lnTo>
                            <a:pt x="6" y="41"/>
                          </a:lnTo>
                          <a:lnTo>
                            <a:pt x="66" y="1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77" name="Freeform 50"/>
                    <p:cNvSpPr>
                      <a:spLocks/>
                    </p:cNvSpPr>
                    <p:nvPr/>
                  </p:nvSpPr>
                  <p:spPr bwMode="auto">
                    <a:xfrm>
                      <a:off x="1511" y="1659"/>
                      <a:ext cx="69" cy="44"/>
                    </a:xfrm>
                    <a:custGeom>
                      <a:avLst/>
                      <a:gdLst>
                        <a:gd name="T0" fmla="*/ 69 w 69"/>
                        <a:gd name="T1" fmla="*/ 19 h 44"/>
                        <a:gd name="T2" fmla="*/ 64 w 69"/>
                        <a:gd name="T3" fmla="*/ 0 h 44"/>
                        <a:gd name="T4" fmla="*/ 0 w 69"/>
                        <a:gd name="T5" fmla="*/ 25 h 44"/>
                        <a:gd name="T6" fmla="*/ 6 w 69"/>
                        <a:gd name="T7" fmla="*/ 44 h 44"/>
                        <a:gd name="T8" fmla="*/ 69 w 69"/>
                        <a:gd name="T9" fmla="*/ 19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4">
                          <a:moveTo>
                            <a:pt x="69" y="19"/>
                          </a:moveTo>
                          <a:lnTo>
                            <a:pt x="64" y="0"/>
                          </a:lnTo>
                          <a:lnTo>
                            <a:pt x="0" y="25"/>
                          </a:lnTo>
                          <a:lnTo>
                            <a:pt x="6" y="44"/>
                          </a:lnTo>
                          <a:lnTo>
                            <a:pt x="69" y="1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78" name="Freeform 51"/>
                    <p:cNvSpPr>
                      <a:spLocks/>
                    </p:cNvSpPr>
                    <p:nvPr/>
                  </p:nvSpPr>
                  <p:spPr bwMode="auto">
                    <a:xfrm>
                      <a:off x="1550" y="1697"/>
                      <a:ext cx="69" cy="45"/>
                    </a:xfrm>
                    <a:custGeom>
                      <a:avLst/>
                      <a:gdLst>
                        <a:gd name="T0" fmla="*/ 69 w 69"/>
                        <a:gd name="T1" fmla="*/ 20 h 45"/>
                        <a:gd name="T2" fmla="*/ 63 w 69"/>
                        <a:gd name="T3" fmla="*/ 0 h 45"/>
                        <a:gd name="T4" fmla="*/ 0 w 69"/>
                        <a:gd name="T5" fmla="*/ 25 h 45"/>
                        <a:gd name="T6" fmla="*/ 5 w 69"/>
                        <a:gd name="T7" fmla="*/ 45 h 45"/>
                        <a:gd name="T8" fmla="*/ 69 w 69"/>
                        <a:gd name="T9" fmla="*/ 20 h 4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5">
                          <a:moveTo>
                            <a:pt x="69" y="20"/>
                          </a:moveTo>
                          <a:lnTo>
                            <a:pt x="63" y="0"/>
                          </a:lnTo>
                          <a:lnTo>
                            <a:pt x="0" y="25"/>
                          </a:lnTo>
                          <a:lnTo>
                            <a:pt x="5" y="45"/>
                          </a:lnTo>
                          <a:lnTo>
                            <a:pt x="69" y="2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79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1643" y="1808"/>
                      <a:ext cx="69" cy="44"/>
                    </a:xfrm>
                    <a:custGeom>
                      <a:avLst/>
                      <a:gdLst>
                        <a:gd name="T0" fmla="*/ 69 w 69"/>
                        <a:gd name="T1" fmla="*/ 19 h 44"/>
                        <a:gd name="T2" fmla="*/ 64 w 69"/>
                        <a:gd name="T3" fmla="*/ 0 h 44"/>
                        <a:gd name="T4" fmla="*/ 0 w 69"/>
                        <a:gd name="T5" fmla="*/ 24 h 44"/>
                        <a:gd name="T6" fmla="*/ 6 w 69"/>
                        <a:gd name="T7" fmla="*/ 44 h 44"/>
                        <a:gd name="T8" fmla="*/ 69 w 69"/>
                        <a:gd name="T9" fmla="*/ 19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4">
                          <a:moveTo>
                            <a:pt x="69" y="19"/>
                          </a:moveTo>
                          <a:lnTo>
                            <a:pt x="64" y="0"/>
                          </a:lnTo>
                          <a:lnTo>
                            <a:pt x="0" y="24"/>
                          </a:lnTo>
                          <a:lnTo>
                            <a:pt x="6" y="44"/>
                          </a:lnTo>
                          <a:lnTo>
                            <a:pt x="69" y="1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67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632" y="1852"/>
                    <a:ext cx="163" cy="253"/>
                    <a:chOff x="1632" y="1852"/>
                    <a:chExt cx="163" cy="253"/>
                  </a:xfrm>
                </p:grpSpPr>
                <p:sp>
                  <p:nvSpPr>
                    <p:cNvPr id="167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1718" y="1852"/>
                      <a:ext cx="77" cy="52"/>
                    </a:xfrm>
                    <a:custGeom>
                      <a:avLst/>
                      <a:gdLst>
                        <a:gd name="T0" fmla="*/ 8 w 77"/>
                        <a:gd name="T1" fmla="*/ 0 h 52"/>
                        <a:gd name="T2" fmla="*/ 0 w 77"/>
                        <a:gd name="T3" fmla="*/ 19 h 52"/>
                        <a:gd name="T4" fmla="*/ 69 w 77"/>
                        <a:gd name="T5" fmla="*/ 52 h 52"/>
                        <a:gd name="T6" fmla="*/ 77 w 77"/>
                        <a:gd name="T7" fmla="*/ 33 h 52"/>
                        <a:gd name="T8" fmla="*/ 8 w 77"/>
                        <a:gd name="T9" fmla="*/ 0 h 5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52">
                          <a:moveTo>
                            <a:pt x="8" y="0"/>
                          </a:moveTo>
                          <a:lnTo>
                            <a:pt x="0" y="19"/>
                          </a:lnTo>
                          <a:lnTo>
                            <a:pt x="69" y="52"/>
                          </a:lnTo>
                          <a:lnTo>
                            <a:pt x="77" y="33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68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1688" y="1929"/>
                      <a:ext cx="77" cy="52"/>
                    </a:xfrm>
                    <a:custGeom>
                      <a:avLst/>
                      <a:gdLst>
                        <a:gd name="T0" fmla="*/ 8 w 77"/>
                        <a:gd name="T1" fmla="*/ 0 h 52"/>
                        <a:gd name="T2" fmla="*/ 0 w 77"/>
                        <a:gd name="T3" fmla="*/ 19 h 52"/>
                        <a:gd name="T4" fmla="*/ 68 w 77"/>
                        <a:gd name="T5" fmla="*/ 52 h 52"/>
                        <a:gd name="T6" fmla="*/ 77 w 77"/>
                        <a:gd name="T7" fmla="*/ 33 h 52"/>
                        <a:gd name="T8" fmla="*/ 8 w 77"/>
                        <a:gd name="T9" fmla="*/ 0 h 5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52">
                          <a:moveTo>
                            <a:pt x="8" y="0"/>
                          </a:moveTo>
                          <a:lnTo>
                            <a:pt x="0" y="19"/>
                          </a:lnTo>
                          <a:lnTo>
                            <a:pt x="68" y="52"/>
                          </a:lnTo>
                          <a:lnTo>
                            <a:pt x="77" y="33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69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1668" y="1967"/>
                      <a:ext cx="75" cy="53"/>
                    </a:xfrm>
                    <a:custGeom>
                      <a:avLst/>
                      <a:gdLst>
                        <a:gd name="T0" fmla="*/ 9 w 75"/>
                        <a:gd name="T1" fmla="*/ 0 h 53"/>
                        <a:gd name="T2" fmla="*/ 0 w 75"/>
                        <a:gd name="T3" fmla="*/ 20 h 53"/>
                        <a:gd name="T4" fmla="*/ 66 w 75"/>
                        <a:gd name="T5" fmla="*/ 53 h 53"/>
                        <a:gd name="T6" fmla="*/ 75 w 75"/>
                        <a:gd name="T7" fmla="*/ 33 h 53"/>
                        <a:gd name="T8" fmla="*/ 9 w 75"/>
                        <a:gd name="T9" fmla="*/ 0 h 5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53">
                          <a:moveTo>
                            <a:pt x="9" y="0"/>
                          </a:moveTo>
                          <a:lnTo>
                            <a:pt x="0" y="20"/>
                          </a:lnTo>
                          <a:lnTo>
                            <a:pt x="66" y="53"/>
                          </a:lnTo>
                          <a:lnTo>
                            <a:pt x="75" y="33"/>
                          </a:lnTo>
                          <a:lnTo>
                            <a:pt x="9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70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1632" y="2050"/>
                      <a:ext cx="80" cy="55"/>
                    </a:xfrm>
                    <a:custGeom>
                      <a:avLst/>
                      <a:gdLst>
                        <a:gd name="T0" fmla="*/ 11 w 80"/>
                        <a:gd name="T1" fmla="*/ 0 h 55"/>
                        <a:gd name="T2" fmla="*/ 0 w 80"/>
                        <a:gd name="T3" fmla="*/ 19 h 55"/>
                        <a:gd name="T4" fmla="*/ 69 w 80"/>
                        <a:gd name="T5" fmla="*/ 55 h 55"/>
                        <a:gd name="T6" fmla="*/ 80 w 80"/>
                        <a:gd name="T7" fmla="*/ 36 h 55"/>
                        <a:gd name="T8" fmla="*/ 11 w 80"/>
                        <a:gd name="T9" fmla="*/ 0 h 5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0" h="55">
                          <a:moveTo>
                            <a:pt x="11" y="0"/>
                          </a:moveTo>
                          <a:lnTo>
                            <a:pt x="0" y="19"/>
                          </a:lnTo>
                          <a:lnTo>
                            <a:pt x="69" y="55"/>
                          </a:lnTo>
                          <a:lnTo>
                            <a:pt x="80" y="36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71" name="Freeform 58"/>
                    <p:cNvSpPr>
                      <a:spLocks/>
                    </p:cNvSpPr>
                    <p:nvPr/>
                  </p:nvSpPr>
                  <p:spPr bwMode="auto">
                    <a:xfrm>
                      <a:off x="1646" y="2006"/>
                      <a:ext cx="77" cy="52"/>
                    </a:xfrm>
                    <a:custGeom>
                      <a:avLst/>
                      <a:gdLst>
                        <a:gd name="T0" fmla="*/ 11 w 77"/>
                        <a:gd name="T1" fmla="*/ 0 h 52"/>
                        <a:gd name="T2" fmla="*/ 0 w 77"/>
                        <a:gd name="T3" fmla="*/ 16 h 52"/>
                        <a:gd name="T4" fmla="*/ 66 w 77"/>
                        <a:gd name="T5" fmla="*/ 52 h 52"/>
                        <a:gd name="T6" fmla="*/ 77 w 77"/>
                        <a:gd name="T7" fmla="*/ 36 h 52"/>
                        <a:gd name="T8" fmla="*/ 11 w 77"/>
                        <a:gd name="T9" fmla="*/ 0 h 5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52">
                          <a:moveTo>
                            <a:pt x="11" y="0"/>
                          </a:moveTo>
                          <a:lnTo>
                            <a:pt x="0" y="16"/>
                          </a:lnTo>
                          <a:lnTo>
                            <a:pt x="66" y="52"/>
                          </a:lnTo>
                          <a:lnTo>
                            <a:pt x="77" y="36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72" name="Freeform 59"/>
                    <p:cNvSpPr>
                      <a:spLocks/>
                    </p:cNvSpPr>
                    <p:nvPr/>
                  </p:nvSpPr>
                  <p:spPr bwMode="auto">
                    <a:xfrm>
                      <a:off x="1696" y="1890"/>
                      <a:ext cx="80" cy="55"/>
                    </a:xfrm>
                    <a:custGeom>
                      <a:avLst/>
                      <a:gdLst>
                        <a:gd name="T0" fmla="*/ 11 w 80"/>
                        <a:gd name="T1" fmla="*/ 0 h 55"/>
                        <a:gd name="T2" fmla="*/ 0 w 80"/>
                        <a:gd name="T3" fmla="*/ 20 h 55"/>
                        <a:gd name="T4" fmla="*/ 69 w 80"/>
                        <a:gd name="T5" fmla="*/ 55 h 55"/>
                        <a:gd name="T6" fmla="*/ 80 w 80"/>
                        <a:gd name="T7" fmla="*/ 36 h 55"/>
                        <a:gd name="T8" fmla="*/ 11 w 80"/>
                        <a:gd name="T9" fmla="*/ 0 h 5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0" h="55">
                          <a:moveTo>
                            <a:pt x="11" y="0"/>
                          </a:moveTo>
                          <a:lnTo>
                            <a:pt x="0" y="20"/>
                          </a:lnTo>
                          <a:lnTo>
                            <a:pt x="69" y="55"/>
                          </a:lnTo>
                          <a:lnTo>
                            <a:pt x="80" y="36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68" name="Group 68"/>
                  <p:cNvGrpSpPr>
                    <a:grpSpLocks/>
                  </p:cNvGrpSpPr>
                  <p:nvPr/>
                </p:nvGrpSpPr>
                <p:grpSpPr bwMode="auto">
                  <a:xfrm>
                    <a:off x="1748" y="1518"/>
                    <a:ext cx="179" cy="301"/>
                    <a:chOff x="1748" y="1518"/>
                    <a:chExt cx="179" cy="301"/>
                  </a:xfrm>
                </p:grpSpPr>
                <p:sp>
                  <p:nvSpPr>
                    <p:cNvPr id="160" name="Freeform 61"/>
                    <p:cNvSpPr>
                      <a:spLocks/>
                    </p:cNvSpPr>
                    <p:nvPr/>
                  </p:nvSpPr>
                  <p:spPr bwMode="auto">
                    <a:xfrm>
                      <a:off x="1850" y="1518"/>
                      <a:ext cx="77" cy="50"/>
                    </a:xfrm>
                    <a:custGeom>
                      <a:avLst/>
                      <a:gdLst>
                        <a:gd name="T0" fmla="*/ 8 w 77"/>
                        <a:gd name="T1" fmla="*/ 0 h 50"/>
                        <a:gd name="T2" fmla="*/ 0 w 77"/>
                        <a:gd name="T3" fmla="*/ 20 h 50"/>
                        <a:gd name="T4" fmla="*/ 69 w 77"/>
                        <a:gd name="T5" fmla="*/ 50 h 50"/>
                        <a:gd name="T6" fmla="*/ 77 w 77"/>
                        <a:gd name="T7" fmla="*/ 31 h 50"/>
                        <a:gd name="T8" fmla="*/ 8 w 77"/>
                        <a:gd name="T9" fmla="*/ 0 h 5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50">
                          <a:moveTo>
                            <a:pt x="8" y="0"/>
                          </a:moveTo>
                          <a:lnTo>
                            <a:pt x="0" y="20"/>
                          </a:lnTo>
                          <a:lnTo>
                            <a:pt x="69" y="50"/>
                          </a:lnTo>
                          <a:lnTo>
                            <a:pt x="77" y="31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61" name="Freeform 62"/>
                    <p:cNvSpPr>
                      <a:spLocks/>
                    </p:cNvSpPr>
                    <p:nvPr/>
                  </p:nvSpPr>
                  <p:spPr bwMode="auto">
                    <a:xfrm>
                      <a:off x="1822" y="1596"/>
                      <a:ext cx="78" cy="52"/>
                    </a:xfrm>
                    <a:custGeom>
                      <a:avLst/>
                      <a:gdLst>
                        <a:gd name="T0" fmla="*/ 9 w 78"/>
                        <a:gd name="T1" fmla="*/ 0 h 52"/>
                        <a:gd name="T2" fmla="*/ 0 w 78"/>
                        <a:gd name="T3" fmla="*/ 19 h 52"/>
                        <a:gd name="T4" fmla="*/ 69 w 78"/>
                        <a:gd name="T5" fmla="*/ 52 h 52"/>
                        <a:gd name="T6" fmla="*/ 78 w 78"/>
                        <a:gd name="T7" fmla="*/ 33 h 52"/>
                        <a:gd name="T8" fmla="*/ 9 w 78"/>
                        <a:gd name="T9" fmla="*/ 0 h 5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8" h="52">
                          <a:moveTo>
                            <a:pt x="9" y="0"/>
                          </a:moveTo>
                          <a:lnTo>
                            <a:pt x="0" y="19"/>
                          </a:lnTo>
                          <a:lnTo>
                            <a:pt x="69" y="52"/>
                          </a:lnTo>
                          <a:lnTo>
                            <a:pt x="78" y="33"/>
                          </a:lnTo>
                          <a:lnTo>
                            <a:pt x="9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62" name="Freeform 63"/>
                    <p:cNvSpPr>
                      <a:spLocks/>
                    </p:cNvSpPr>
                    <p:nvPr/>
                  </p:nvSpPr>
                  <p:spPr bwMode="auto">
                    <a:xfrm>
                      <a:off x="1803" y="1634"/>
                      <a:ext cx="77" cy="52"/>
                    </a:xfrm>
                    <a:custGeom>
                      <a:avLst/>
                      <a:gdLst>
                        <a:gd name="T0" fmla="*/ 8 w 77"/>
                        <a:gd name="T1" fmla="*/ 0 h 52"/>
                        <a:gd name="T2" fmla="*/ 0 w 77"/>
                        <a:gd name="T3" fmla="*/ 19 h 52"/>
                        <a:gd name="T4" fmla="*/ 69 w 77"/>
                        <a:gd name="T5" fmla="*/ 52 h 52"/>
                        <a:gd name="T6" fmla="*/ 77 w 77"/>
                        <a:gd name="T7" fmla="*/ 33 h 52"/>
                        <a:gd name="T8" fmla="*/ 8 w 77"/>
                        <a:gd name="T9" fmla="*/ 0 h 5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52">
                          <a:moveTo>
                            <a:pt x="8" y="0"/>
                          </a:moveTo>
                          <a:lnTo>
                            <a:pt x="0" y="19"/>
                          </a:lnTo>
                          <a:lnTo>
                            <a:pt x="69" y="52"/>
                          </a:lnTo>
                          <a:lnTo>
                            <a:pt x="77" y="33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63" name="Freeform 64"/>
                    <p:cNvSpPr>
                      <a:spLocks/>
                    </p:cNvSpPr>
                    <p:nvPr/>
                  </p:nvSpPr>
                  <p:spPr bwMode="auto">
                    <a:xfrm>
                      <a:off x="1748" y="1766"/>
                      <a:ext cx="77" cy="53"/>
                    </a:xfrm>
                    <a:custGeom>
                      <a:avLst/>
                      <a:gdLst>
                        <a:gd name="T0" fmla="*/ 8 w 77"/>
                        <a:gd name="T1" fmla="*/ 0 h 53"/>
                        <a:gd name="T2" fmla="*/ 0 w 77"/>
                        <a:gd name="T3" fmla="*/ 20 h 53"/>
                        <a:gd name="T4" fmla="*/ 69 w 77"/>
                        <a:gd name="T5" fmla="*/ 53 h 53"/>
                        <a:gd name="T6" fmla="*/ 77 w 77"/>
                        <a:gd name="T7" fmla="*/ 33 h 53"/>
                        <a:gd name="T8" fmla="*/ 8 w 77"/>
                        <a:gd name="T9" fmla="*/ 0 h 5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53">
                          <a:moveTo>
                            <a:pt x="8" y="0"/>
                          </a:moveTo>
                          <a:lnTo>
                            <a:pt x="0" y="20"/>
                          </a:lnTo>
                          <a:lnTo>
                            <a:pt x="69" y="53"/>
                          </a:lnTo>
                          <a:lnTo>
                            <a:pt x="77" y="33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64" name="Freeform 65"/>
                    <p:cNvSpPr>
                      <a:spLocks/>
                    </p:cNvSpPr>
                    <p:nvPr/>
                  </p:nvSpPr>
                  <p:spPr bwMode="auto">
                    <a:xfrm>
                      <a:off x="1770" y="1722"/>
                      <a:ext cx="77" cy="50"/>
                    </a:xfrm>
                    <a:custGeom>
                      <a:avLst/>
                      <a:gdLst>
                        <a:gd name="T0" fmla="*/ 8 w 77"/>
                        <a:gd name="T1" fmla="*/ 0 h 50"/>
                        <a:gd name="T2" fmla="*/ 0 w 77"/>
                        <a:gd name="T3" fmla="*/ 20 h 50"/>
                        <a:gd name="T4" fmla="*/ 69 w 77"/>
                        <a:gd name="T5" fmla="*/ 50 h 50"/>
                        <a:gd name="T6" fmla="*/ 77 w 77"/>
                        <a:gd name="T7" fmla="*/ 31 h 50"/>
                        <a:gd name="T8" fmla="*/ 8 w 77"/>
                        <a:gd name="T9" fmla="*/ 0 h 5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50">
                          <a:moveTo>
                            <a:pt x="8" y="0"/>
                          </a:moveTo>
                          <a:lnTo>
                            <a:pt x="0" y="20"/>
                          </a:lnTo>
                          <a:lnTo>
                            <a:pt x="69" y="50"/>
                          </a:lnTo>
                          <a:lnTo>
                            <a:pt x="77" y="31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65" name="Freeform 66"/>
                    <p:cNvSpPr>
                      <a:spLocks/>
                    </p:cNvSpPr>
                    <p:nvPr/>
                  </p:nvSpPr>
                  <p:spPr bwMode="auto">
                    <a:xfrm>
                      <a:off x="1784" y="1675"/>
                      <a:ext cx="77" cy="53"/>
                    </a:xfrm>
                    <a:custGeom>
                      <a:avLst/>
                      <a:gdLst>
                        <a:gd name="T0" fmla="*/ 8 w 77"/>
                        <a:gd name="T1" fmla="*/ 0 h 53"/>
                        <a:gd name="T2" fmla="*/ 0 w 77"/>
                        <a:gd name="T3" fmla="*/ 20 h 53"/>
                        <a:gd name="T4" fmla="*/ 69 w 77"/>
                        <a:gd name="T5" fmla="*/ 53 h 53"/>
                        <a:gd name="T6" fmla="*/ 77 w 77"/>
                        <a:gd name="T7" fmla="*/ 34 h 53"/>
                        <a:gd name="T8" fmla="*/ 8 w 77"/>
                        <a:gd name="T9" fmla="*/ 0 h 5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53">
                          <a:moveTo>
                            <a:pt x="8" y="0"/>
                          </a:moveTo>
                          <a:lnTo>
                            <a:pt x="0" y="20"/>
                          </a:lnTo>
                          <a:lnTo>
                            <a:pt x="69" y="53"/>
                          </a:lnTo>
                          <a:lnTo>
                            <a:pt x="77" y="34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66" name="Freeform 67"/>
                    <p:cNvSpPr>
                      <a:spLocks/>
                    </p:cNvSpPr>
                    <p:nvPr/>
                  </p:nvSpPr>
                  <p:spPr bwMode="auto">
                    <a:xfrm>
                      <a:off x="1831" y="1560"/>
                      <a:ext cx="77" cy="49"/>
                    </a:xfrm>
                    <a:custGeom>
                      <a:avLst/>
                      <a:gdLst>
                        <a:gd name="T0" fmla="*/ 8 w 77"/>
                        <a:gd name="T1" fmla="*/ 0 h 49"/>
                        <a:gd name="T2" fmla="*/ 0 w 77"/>
                        <a:gd name="T3" fmla="*/ 19 h 49"/>
                        <a:gd name="T4" fmla="*/ 69 w 77"/>
                        <a:gd name="T5" fmla="*/ 49 h 49"/>
                        <a:gd name="T6" fmla="*/ 77 w 77"/>
                        <a:gd name="T7" fmla="*/ 30 h 49"/>
                        <a:gd name="T8" fmla="*/ 8 w 77"/>
                        <a:gd name="T9" fmla="*/ 0 h 4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49">
                          <a:moveTo>
                            <a:pt x="8" y="0"/>
                          </a:moveTo>
                          <a:lnTo>
                            <a:pt x="0" y="19"/>
                          </a:lnTo>
                          <a:lnTo>
                            <a:pt x="69" y="49"/>
                          </a:lnTo>
                          <a:lnTo>
                            <a:pt x="77" y="30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69" name="Group 76"/>
                  <p:cNvGrpSpPr>
                    <a:grpSpLocks/>
                  </p:cNvGrpSpPr>
                  <p:nvPr/>
                </p:nvGrpSpPr>
                <p:grpSpPr bwMode="auto">
                  <a:xfrm>
                    <a:off x="933" y="1843"/>
                    <a:ext cx="275" cy="268"/>
                    <a:chOff x="933" y="1843"/>
                    <a:chExt cx="275" cy="268"/>
                  </a:xfrm>
                </p:grpSpPr>
                <p:sp>
                  <p:nvSpPr>
                    <p:cNvPr id="153" name="Freeform 69"/>
                    <p:cNvSpPr>
                      <a:spLocks/>
                    </p:cNvSpPr>
                    <p:nvPr/>
                  </p:nvSpPr>
                  <p:spPr bwMode="auto">
                    <a:xfrm>
                      <a:off x="933" y="1843"/>
                      <a:ext cx="69" cy="47"/>
                    </a:xfrm>
                    <a:custGeom>
                      <a:avLst/>
                      <a:gdLst>
                        <a:gd name="T0" fmla="*/ 0 w 69"/>
                        <a:gd name="T1" fmla="*/ 28 h 47"/>
                        <a:gd name="T2" fmla="*/ 8 w 69"/>
                        <a:gd name="T3" fmla="*/ 47 h 47"/>
                        <a:gd name="T4" fmla="*/ 69 w 69"/>
                        <a:gd name="T5" fmla="*/ 20 h 47"/>
                        <a:gd name="T6" fmla="*/ 61 w 69"/>
                        <a:gd name="T7" fmla="*/ 0 h 47"/>
                        <a:gd name="T8" fmla="*/ 0 w 69"/>
                        <a:gd name="T9" fmla="*/ 28 h 4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7">
                          <a:moveTo>
                            <a:pt x="0" y="28"/>
                          </a:moveTo>
                          <a:lnTo>
                            <a:pt x="8" y="47"/>
                          </a:lnTo>
                          <a:lnTo>
                            <a:pt x="69" y="20"/>
                          </a:lnTo>
                          <a:lnTo>
                            <a:pt x="61" y="0"/>
                          </a:lnTo>
                          <a:lnTo>
                            <a:pt x="0" y="2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54" name="Freeform 70"/>
                    <p:cNvSpPr>
                      <a:spLocks/>
                    </p:cNvSpPr>
                    <p:nvPr/>
                  </p:nvSpPr>
                  <p:spPr bwMode="auto">
                    <a:xfrm>
                      <a:off x="999" y="1910"/>
                      <a:ext cx="69" cy="46"/>
                    </a:xfrm>
                    <a:custGeom>
                      <a:avLst/>
                      <a:gdLst>
                        <a:gd name="T0" fmla="*/ 0 w 69"/>
                        <a:gd name="T1" fmla="*/ 27 h 46"/>
                        <a:gd name="T2" fmla="*/ 8 w 69"/>
                        <a:gd name="T3" fmla="*/ 46 h 46"/>
                        <a:gd name="T4" fmla="*/ 69 w 69"/>
                        <a:gd name="T5" fmla="*/ 19 h 46"/>
                        <a:gd name="T6" fmla="*/ 61 w 69"/>
                        <a:gd name="T7" fmla="*/ 0 h 46"/>
                        <a:gd name="T8" fmla="*/ 0 w 69"/>
                        <a:gd name="T9" fmla="*/ 27 h 4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6">
                          <a:moveTo>
                            <a:pt x="0" y="27"/>
                          </a:moveTo>
                          <a:lnTo>
                            <a:pt x="8" y="46"/>
                          </a:lnTo>
                          <a:lnTo>
                            <a:pt x="69" y="19"/>
                          </a:lnTo>
                          <a:lnTo>
                            <a:pt x="61" y="0"/>
                          </a:lnTo>
                          <a:lnTo>
                            <a:pt x="0" y="27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55" name="Freeform 71"/>
                    <p:cNvSpPr>
                      <a:spLocks/>
                    </p:cNvSpPr>
                    <p:nvPr/>
                  </p:nvSpPr>
                  <p:spPr bwMode="auto">
                    <a:xfrm>
                      <a:off x="1029" y="1948"/>
                      <a:ext cx="72" cy="47"/>
                    </a:xfrm>
                    <a:custGeom>
                      <a:avLst/>
                      <a:gdLst>
                        <a:gd name="T0" fmla="*/ 0 w 72"/>
                        <a:gd name="T1" fmla="*/ 28 h 47"/>
                        <a:gd name="T2" fmla="*/ 9 w 72"/>
                        <a:gd name="T3" fmla="*/ 47 h 47"/>
                        <a:gd name="T4" fmla="*/ 72 w 72"/>
                        <a:gd name="T5" fmla="*/ 19 h 47"/>
                        <a:gd name="T6" fmla="*/ 64 w 72"/>
                        <a:gd name="T7" fmla="*/ 0 h 47"/>
                        <a:gd name="T8" fmla="*/ 0 w 72"/>
                        <a:gd name="T9" fmla="*/ 28 h 4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47">
                          <a:moveTo>
                            <a:pt x="0" y="28"/>
                          </a:moveTo>
                          <a:lnTo>
                            <a:pt x="9" y="47"/>
                          </a:lnTo>
                          <a:lnTo>
                            <a:pt x="72" y="19"/>
                          </a:lnTo>
                          <a:lnTo>
                            <a:pt x="64" y="0"/>
                          </a:lnTo>
                          <a:lnTo>
                            <a:pt x="0" y="2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56" name="Freeform 72"/>
                    <p:cNvSpPr>
                      <a:spLocks/>
                    </p:cNvSpPr>
                    <p:nvPr/>
                  </p:nvSpPr>
                  <p:spPr bwMode="auto">
                    <a:xfrm>
                      <a:off x="1139" y="2064"/>
                      <a:ext cx="69" cy="47"/>
                    </a:xfrm>
                    <a:custGeom>
                      <a:avLst/>
                      <a:gdLst>
                        <a:gd name="T0" fmla="*/ 0 w 69"/>
                        <a:gd name="T1" fmla="*/ 27 h 47"/>
                        <a:gd name="T2" fmla="*/ 9 w 69"/>
                        <a:gd name="T3" fmla="*/ 47 h 47"/>
                        <a:gd name="T4" fmla="*/ 69 w 69"/>
                        <a:gd name="T5" fmla="*/ 19 h 47"/>
                        <a:gd name="T6" fmla="*/ 61 w 69"/>
                        <a:gd name="T7" fmla="*/ 0 h 47"/>
                        <a:gd name="T8" fmla="*/ 0 w 69"/>
                        <a:gd name="T9" fmla="*/ 27 h 4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7">
                          <a:moveTo>
                            <a:pt x="0" y="27"/>
                          </a:moveTo>
                          <a:lnTo>
                            <a:pt x="9" y="47"/>
                          </a:lnTo>
                          <a:lnTo>
                            <a:pt x="69" y="19"/>
                          </a:lnTo>
                          <a:lnTo>
                            <a:pt x="61" y="0"/>
                          </a:lnTo>
                          <a:lnTo>
                            <a:pt x="0" y="27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57" name="Freeform 73"/>
                    <p:cNvSpPr>
                      <a:spLocks/>
                    </p:cNvSpPr>
                    <p:nvPr/>
                  </p:nvSpPr>
                  <p:spPr bwMode="auto">
                    <a:xfrm>
                      <a:off x="1104" y="2022"/>
                      <a:ext cx="69" cy="47"/>
                    </a:xfrm>
                    <a:custGeom>
                      <a:avLst/>
                      <a:gdLst>
                        <a:gd name="T0" fmla="*/ 0 w 69"/>
                        <a:gd name="T1" fmla="*/ 28 h 47"/>
                        <a:gd name="T2" fmla="*/ 8 w 69"/>
                        <a:gd name="T3" fmla="*/ 47 h 47"/>
                        <a:gd name="T4" fmla="*/ 69 w 69"/>
                        <a:gd name="T5" fmla="*/ 20 h 47"/>
                        <a:gd name="T6" fmla="*/ 60 w 69"/>
                        <a:gd name="T7" fmla="*/ 0 h 47"/>
                        <a:gd name="T8" fmla="*/ 0 w 69"/>
                        <a:gd name="T9" fmla="*/ 28 h 4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7">
                          <a:moveTo>
                            <a:pt x="0" y="28"/>
                          </a:moveTo>
                          <a:lnTo>
                            <a:pt x="8" y="47"/>
                          </a:lnTo>
                          <a:lnTo>
                            <a:pt x="69" y="20"/>
                          </a:lnTo>
                          <a:lnTo>
                            <a:pt x="60" y="0"/>
                          </a:lnTo>
                          <a:lnTo>
                            <a:pt x="0" y="2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58" name="Freeform 74"/>
                    <p:cNvSpPr>
                      <a:spLocks/>
                    </p:cNvSpPr>
                    <p:nvPr/>
                  </p:nvSpPr>
                  <p:spPr bwMode="auto">
                    <a:xfrm>
                      <a:off x="1062" y="1987"/>
                      <a:ext cx="69" cy="46"/>
                    </a:xfrm>
                    <a:custGeom>
                      <a:avLst/>
                      <a:gdLst>
                        <a:gd name="T0" fmla="*/ 0 w 69"/>
                        <a:gd name="T1" fmla="*/ 27 h 46"/>
                        <a:gd name="T2" fmla="*/ 9 w 69"/>
                        <a:gd name="T3" fmla="*/ 46 h 46"/>
                        <a:gd name="T4" fmla="*/ 69 w 69"/>
                        <a:gd name="T5" fmla="*/ 19 h 46"/>
                        <a:gd name="T6" fmla="*/ 61 w 69"/>
                        <a:gd name="T7" fmla="*/ 0 h 46"/>
                        <a:gd name="T8" fmla="*/ 0 w 69"/>
                        <a:gd name="T9" fmla="*/ 27 h 4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6">
                          <a:moveTo>
                            <a:pt x="0" y="27"/>
                          </a:moveTo>
                          <a:lnTo>
                            <a:pt x="9" y="46"/>
                          </a:lnTo>
                          <a:lnTo>
                            <a:pt x="69" y="19"/>
                          </a:lnTo>
                          <a:lnTo>
                            <a:pt x="61" y="0"/>
                          </a:lnTo>
                          <a:lnTo>
                            <a:pt x="0" y="27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59" name="Freeform 75"/>
                    <p:cNvSpPr>
                      <a:spLocks/>
                    </p:cNvSpPr>
                    <p:nvPr/>
                  </p:nvSpPr>
                  <p:spPr bwMode="auto">
                    <a:xfrm>
                      <a:off x="963" y="1882"/>
                      <a:ext cx="72" cy="47"/>
                    </a:xfrm>
                    <a:custGeom>
                      <a:avLst/>
                      <a:gdLst>
                        <a:gd name="T0" fmla="*/ 0 w 72"/>
                        <a:gd name="T1" fmla="*/ 28 h 47"/>
                        <a:gd name="T2" fmla="*/ 9 w 72"/>
                        <a:gd name="T3" fmla="*/ 47 h 47"/>
                        <a:gd name="T4" fmla="*/ 72 w 72"/>
                        <a:gd name="T5" fmla="*/ 19 h 47"/>
                        <a:gd name="T6" fmla="*/ 64 w 72"/>
                        <a:gd name="T7" fmla="*/ 0 h 47"/>
                        <a:gd name="T8" fmla="*/ 0 w 72"/>
                        <a:gd name="T9" fmla="*/ 28 h 4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47">
                          <a:moveTo>
                            <a:pt x="0" y="28"/>
                          </a:moveTo>
                          <a:lnTo>
                            <a:pt x="9" y="47"/>
                          </a:lnTo>
                          <a:lnTo>
                            <a:pt x="72" y="19"/>
                          </a:lnTo>
                          <a:lnTo>
                            <a:pt x="64" y="0"/>
                          </a:lnTo>
                          <a:lnTo>
                            <a:pt x="0" y="2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70" name="Group 90"/>
                  <p:cNvGrpSpPr>
                    <a:grpSpLocks/>
                  </p:cNvGrpSpPr>
                  <p:nvPr/>
                </p:nvGrpSpPr>
                <p:grpSpPr bwMode="auto">
                  <a:xfrm>
                    <a:off x="2211" y="1593"/>
                    <a:ext cx="204" cy="485"/>
                    <a:chOff x="2211" y="1593"/>
                    <a:chExt cx="204" cy="485"/>
                  </a:xfrm>
                </p:grpSpPr>
                <p:grpSp>
                  <p:nvGrpSpPr>
                    <p:cNvPr id="140" name="Group 8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11" y="1593"/>
                      <a:ext cx="124" cy="294"/>
                      <a:chOff x="2211" y="1593"/>
                      <a:chExt cx="124" cy="294"/>
                    </a:xfrm>
                  </p:grpSpPr>
                  <p:sp>
                    <p:nvSpPr>
                      <p:cNvPr id="146" name="Freeform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11" y="1593"/>
                        <a:ext cx="77" cy="30"/>
                      </a:xfrm>
                      <a:custGeom>
                        <a:avLst/>
                        <a:gdLst>
                          <a:gd name="T0" fmla="*/ 0 w 77"/>
                          <a:gd name="T1" fmla="*/ 8 h 30"/>
                          <a:gd name="T2" fmla="*/ 3 w 77"/>
                          <a:gd name="T3" fmla="*/ 30 h 30"/>
                          <a:gd name="T4" fmla="*/ 77 w 77"/>
                          <a:gd name="T5" fmla="*/ 22 h 30"/>
                          <a:gd name="T6" fmla="*/ 74 w 77"/>
                          <a:gd name="T7" fmla="*/ 0 h 30"/>
                          <a:gd name="T8" fmla="*/ 0 w 77"/>
                          <a:gd name="T9" fmla="*/ 8 h 3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77" h="30">
                            <a:moveTo>
                              <a:pt x="0" y="8"/>
                            </a:moveTo>
                            <a:lnTo>
                              <a:pt x="3" y="30"/>
                            </a:lnTo>
                            <a:lnTo>
                              <a:pt x="77" y="22"/>
                            </a:lnTo>
                            <a:lnTo>
                              <a:pt x="74" y="0"/>
                            </a:lnTo>
                            <a:lnTo>
                              <a:pt x="0" y="8"/>
                            </a:lnTo>
                            <a:close/>
                          </a:path>
                        </a:pathLst>
                      </a:custGeom>
                      <a:solidFill>
                        <a:srgbClr val="FF00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147" name="Freeform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27" y="1675"/>
                        <a:ext cx="80" cy="31"/>
                      </a:xfrm>
                      <a:custGeom>
                        <a:avLst/>
                        <a:gdLst>
                          <a:gd name="T0" fmla="*/ 0 w 80"/>
                          <a:gd name="T1" fmla="*/ 9 h 31"/>
                          <a:gd name="T2" fmla="*/ 3 w 80"/>
                          <a:gd name="T3" fmla="*/ 31 h 31"/>
                          <a:gd name="T4" fmla="*/ 80 w 80"/>
                          <a:gd name="T5" fmla="*/ 22 h 31"/>
                          <a:gd name="T6" fmla="*/ 77 w 80"/>
                          <a:gd name="T7" fmla="*/ 0 h 31"/>
                          <a:gd name="T8" fmla="*/ 0 w 80"/>
                          <a:gd name="T9" fmla="*/ 9 h 3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80" h="31">
                            <a:moveTo>
                              <a:pt x="0" y="9"/>
                            </a:moveTo>
                            <a:lnTo>
                              <a:pt x="3" y="31"/>
                            </a:lnTo>
                            <a:lnTo>
                              <a:pt x="80" y="22"/>
                            </a:lnTo>
                            <a:lnTo>
                              <a:pt x="77" y="0"/>
                            </a:lnTo>
                            <a:lnTo>
                              <a:pt x="0" y="9"/>
                            </a:lnTo>
                            <a:close/>
                          </a:path>
                        </a:pathLst>
                      </a:custGeom>
                      <a:solidFill>
                        <a:srgbClr val="FF00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148" name="Freeform 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33" y="1717"/>
                        <a:ext cx="77" cy="33"/>
                      </a:xfrm>
                      <a:custGeom>
                        <a:avLst/>
                        <a:gdLst>
                          <a:gd name="T0" fmla="*/ 0 w 77"/>
                          <a:gd name="T1" fmla="*/ 11 h 33"/>
                          <a:gd name="T2" fmla="*/ 3 w 77"/>
                          <a:gd name="T3" fmla="*/ 33 h 33"/>
                          <a:gd name="T4" fmla="*/ 77 w 77"/>
                          <a:gd name="T5" fmla="*/ 22 h 33"/>
                          <a:gd name="T6" fmla="*/ 74 w 77"/>
                          <a:gd name="T7" fmla="*/ 0 h 33"/>
                          <a:gd name="T8" fmla="*/ 0 w 77"/>
                          <a:gd name="T9" fmla="*/ 11 h 3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77" h="33">
                            <a:moveTo>
                              <a:pt x="0" y="11"/>
                            </a:moveTo>
                            <a:lnTo>
                              <a:pt x="3" y="33"/>
                            </a:lnTo>
                            <a:lnTo>
                              <a:pt x="77" y="22"/>
                            </a:lnTo>
                            <a:lnTo>
                              <a:pt x="74" y="0"/>
                            </a:lnTo>
                            <a:lnTo>
                              <a:pt x="0" y="11"/>
                            </a:lnTo>
                            <a:close/>
                          </a:path>
                        </a:pathLst>
                      </a:custGeom>
                      <a:solidFill>
                        <a:srgbClr val="FF00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149" name="Freeform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58" y="1857"/>
                        <a:ext cx="77" cy="30"/>
                      </a:xfrm>
                      <a:custGeom>
                        <a:avLst/>
                        <a:gdLst>
                          <a:gd name="T0" fmla="*/ 0 w 77"/>
                          <a:gd name="T1" fmla="*/ 8 h 30"/>
                          <a:gd name="T2" fmla="*/ 2 w 77"/>
                          <a:gd name="T3" fmla="*/ 30 h 30"/>
                          <a:gd name="T4" fmla="*/ 77 w 77"/>
                          <a:gd name="T5" fmla="*/ 22 h 30"/>
                          <a:gd name="T6" fmla="*/ 74 w 77"/>
                          <a:gd name="T7" fmla="*/ 0 h 30"/>
                          <a:gd name="T8" fmla="*/ 0 w 77"/>
                          <a:gd name="T9" fmla="*/ 8 h 3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77" h="30">
                            <a:moveTo>
                              <a:pt x="0" y="8"/>
                            </a:moveTo>
                            <a:lnTo>
                              <a:pt x="2" y="30"/>
                            </a:lnTo>
                            <a:lnTo>
                              <a:pt x="77" y="22"/>
                            </a:lnTo>
                            <a:lnTo>
                              <a:pt x="74" y="0"/>
                            </a:lnTo>
                            <a:lnTo>
                              <a:pt x="0" y="8"/>
                            </a:lnTo>
                            <a:close/>
                          </a:path>
                        </a:pathLst>
                      </a:custGeom>
                      <a:solidFill>
                        <a:srgbClr val="FF00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150" name="Freeform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52" y="1808"/>
                        <a:ext cx="77" cy="33"/>
                      </a:xfrm>
                      <a:custGeom>
                        <a:avLst/>
                        <a:gdLst>
                          <a:gd name="T0" fmla="*/ 0 w 77"/>
                          <a:gd name="T1" fmla="*/ 11 h 33"/>
                          <a:gd name="T2" fmla="*/ 3 w 77"/>
                          <a:gd name="T3" fmla="*/ 33 h 33"/>
                          <a:gd name="T4" fmla="*/ 77 w 77"/>
                          <a:gd name="T5" fmla="*/ 22 h 33"/>
                          <a:gd name="T6" fmla="*/ 74 w 77"/>
                          <a:gd name="T7" fmla="*/ 0 h 33"/>
                          <a:gd name="T8" fmla="*/ 0 w 77"/>
                          <a:gd name="T9" fmla="*/ 11 h 3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77" h="33">
                            <a:moveTo>
                              <a:pt x="0" y="11"/>
                            </a:moveTo>
                            <a:lnTo>
                              <a:pt x="3" y="33"/>
                            </a:lnTo>
                            <a:lnTo>
                              <a:pt x="77" y="22"/>
                            </a:lnTo>
                            <a:lnTo>
                              <a:pt x="74" y="0"/>
                            </a:lnTo>
                            <a:lnTo>
                              <a:pt x="0" y="11"/>
                            </a:lnTo>
                            <a:close/>
                          </a:path>
                        </a:pathLst>
                      </a:custGeom>
                      <a:solidFill>
                        <a:srgbClr val="FF00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151" name="Freeform 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38" y="1764"/>
                        <a:ext cx="77" cy="30"/>
                      </a:xfrm>
                      <a:custGeom>
                        <a:avLst/>
                        <a:gdLst>
                          <a:gd name="T0" fmla="*/ 0 w 77"/>
                          <a:gd name="T1" fmla="*/ 8 h 30"/>
                          <a:gd name="T2" fmla="*/ 3 w 77"/>
                          <a:gd name="T3" fmla="*/ 30 h 30"/>
                          <a:gd name="T4" fmla="*/ 77 w 77"/>
                          <a:gd name="T5" fmla="*/ 22 h 30"/>
                          <a:gd name="T6" fmla="*/ 75 w 77"/>
                          <a:gd name="T7" fmla="*/ 0 h 30"/>
                          <a:gd name="T8" fmla="*/ 0 w 77"/>
                          <a:gd name="T9" fmla="*/ 8 h 3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77" h="30">
                            <a:moveTo>
                              <a:pt x="0" y="8"/>
                            </a:moveTo>
                            <a:lnTo>
                              <a:pt x="3" y="30"/>
                            </a:lnTo>
                            <a:lnTo>
                              <a:pt x="77" y="22"/>
                            </a:lnTo>
                            <a:lnTo>
                              <a:pt x="75" y="0"/>
                            </a:lnTo>
                            <a:lnTo>
                              <a:pt x="0" y="8"/>
                            </a:lnTo>
                            <a:close/>
                          </a:path>
                        </a:pathLst>
                      </a:custGeom>
                      <a:solidFill>
                        <a:srgbClr val="FF00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152" name="Freeform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16" y="1637"/>
                        <a:ext cx="77" cy="30"/>
                      </a:xfrm>
                      <a:custGeom>
                        <a:avLst/>
                        <a:gdLst>
                          <a:gd name="T0" fmla="*/ 0 w 77"/>
                          <a:gd name="T1" fmla="*/ 8 h 30"/>
                          <a:gd name="T2" fmla="*/ 3 w 77"/>
                          <a:gd name="T3" fmla="*/ 30 h 30"/>
                          <a:gd name="T4" fmla="*/ 77 w 77"/>
                          <a:gd name="T5" fmla="*/ 22 h 30"/>
                          <a:gd name="T6" fmla="*/ 75 w 77"/>
                          <a:gd name="T7" fmla="*/ 0 h 30"/>
                          <a:gd name="T8" fmla="*/ 0 w 77"/>
                          <a:gd name="T9" fmla="*/ 8 h 3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77" h="30">
                            <a:moveTo>
                              <a:pt x="0" y="8"/>
                            </a:moveTo>
                            <a:lnTo>
                              <a:pt x="3" y="30"/>
                            </a:lnTo>
                            <a:lnTo>
                              <a:pt x="77" y="22"/>
                            </a:lnTo>
                            <a:lnTo>
                              <a:pt x="75" y="0"/>
                            </a:lnTo>
                            <a:lnTo>
                              <a:pt x="0" y="8"/>
                            </a:lnTo>
                            <a:close/>
                          </a:path>
                        </a:pathLst>
                      </a:custGeom>
                      <a:solidFill>
                        <a:srgbClr val="FF00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GB"/>
                      </a:p>
                    </p:txBody>
                  </p:sp>
                </p:grpSp>
                <p:sp>
                  <p:nvSpPr>
                    <p:cNvPr id="141" name="Freeform 85"/>
                    <p:cNvSpPr>
                      <a:spLocks/>
                    </p:cNvSpPr>
                    <p:nvPr/>
                  </p:nvSpPr>
                  <p:spPr bwMode="auto">
                    <a:xfrm>
                      <a:off x="2291" y="1885"/>
                      <a:ext cx="80" cy="30"/>
                    </a:xfrm>
                    <a:custGeom>
                      <a:avLst/>
                      <a:gdLst>
                        <a:gd name="T0" fmla="*/ 0 w 80"/>
                        <a:gd name="T1" fmla="*/ 8 h 30"/>
                        <a:gd name="T2" fmla="*/ 2 w 80"/>
                        <a:gd name="T3" fmla="*/ 30 h 30"/>
                        <a:gd name="T4" fmla="*/ 80 w 80"/>
                        <a:gd name="T5" fmla="*/ 22 h 30"/>
                        <a:gd name="T6" fmla="*/ 77 w 80"/>
                        <a:gd name="T7" fmla="*/ 0 h 30"/>
                        <a:gd name="T8" fmla="*/ 0 w 80"/>
                        <a:gd name="T9" fmla="*/ 8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0" h="30">
                          <a:moveTo>
                            <a:pt x="0" y="8"/>
                          </a:moveTo>
                          <a:lnTo>
                            <a:pt x="2" y="30"/>
                          </a:lnTo>
                          <a:lnTo>
                            <a:pt x="80" y="22"/>
                          </a:lnTo>
                          <a:lnTo>
                            <a:pt x="77" y="0"/>
                          </a:lnTo>
                          <a:lnTo>
                            <a:pt x="0" y="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42" name="Freeform 86"/>
                    <p:cNvSpPr>
                      <a:spLocks/>
                    </p:cNvSpPr>
                    <p:nvPr/>
                  </p:nvSpPr>
                  <p:spPr bwMode="auto">
                    <a:xfrm>
                      <a:off x="2318" y="1962"/>
                      <a:ext cx="77" cy="33"/>
                    </a:xfrm>
                    <a:custGeom>
                      <a:avLst/>
                      <a:gdLst>
                        <a:gd name="T0" fmla="*/ 0 w 77"/>
                        <a:gd name="T1" fmla="*/ 11 h 33"/>
                        <a:gd name="T2" fmla="*/ 3 w 77"/>
                        <a:gd name="T3" fmla="*/ 33 h 33"/>
                        <a:gd name="T4" fmla="*/ 77 w 77"/>
                        <a:gd name="T5" fmla="*/ 22 h 33"/>
                        <a:gd name="T6" fmla="*/ 75 w 77"/>
                        <a:gd name="T7" fmla="*/ 0 h 33"/>
                        <a:gd name="T8" fmla="*/ 0 w 77"/>
                        <a:gd name="T9" fmla="*/ 11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33">
                          <a:moveTo>
                            <a:pt x="0" y="11"/>
                          </a:moveTo>
                          <a:lnTo>
                            <a:pt x="3" y="33"/>
                          </a:lnTo>
                          <a:lnTo>
                            <a:pt x="77" y="22"/>
                          </a:lnTo>
                          <a:lnTo>
                            <a:pt x="75" y="0"/>
                          </a:lnTo>
                          <a:lnTo>
                            <a:pt x="0" y="11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43" name="Freeform 87"/>
                    <p:cNvSpPr>
                      <a:spLocks/>
                    </p:cNvSpPr>
                    <p:nvPr/>
                  </p:nvSpPr>
                  <p:spPr bwMode="auto">
                    <a:xfrm>
                      <a:off x="2326" y="2003"/>
                      <a:ext cx="80" cy="30"/>
                    </a:xfrm>
                    <a:custGeom>
                      <a:avLst/>
                      <a:gdLst>
                        <a:gd name="T0" fmla="*/ 0 w 80"/>
                        <a:gd name="T1" fmla="*/ 8 h 30"/>
                        <a:gd name="T2" fmla="*/ 3 w 80"/>
                        <a:gd name="T3" fmla="*/ 30 h 30"/>
                        <a:gd name="T4" fmla="*/ 80 w 80"/>
                        <a:gd name="T5" fmla="*/ 22 h 30"/>
                        <a:gd name="T6" fmla="*/ 78 w 80"/>
                        <a:gd name="T7" fmla="*/ 0 h 30"/>
                        <a:gd name="T8" fmla="*/ 0 w 80"/>
                        <a:gd name="T9" fmla="*/ 8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0" h="30">
                          <a:moveTo>
                            <a:pt x="0" y="8"/>
                          </a:moveTo>
                          <a:lnTo>
                            <a:pt x="3" y="30"/>
                          </a:lnTo>
                          <a:lnTo>
                            <a:pt x="80" y="22"/>
                          </a:lnTo>
                          <a:lnTo>
                            <a:pt x="78" y="0"/>
                          </a:lnTo>
                          <a:lnTo>
                            <a:pt x="0" y="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44" name="Freeform 88"/>
                    <p:cNvSpPr>
                      <a:spLocks/>
                    </p:cNvSpPr>
                    <p:nvPr/>
                  </p:nvSpPr>
                  <p:spPr bwMode="auto">
                    <a:xfrm>
                      <a:off x="2337" y="2044"/>
                      <a:ext cx="78" cy="34"/>
                    </a:xfrm>
                    <a:custGeom>
                      <a:avLst/>
                      <a:gdLst>
                        <a:gd name="T0" fmla="*/ 0 w 78"/>
                        <a:gd name="T1" fmla="*/ 11 h 34"/>
                        <a:gd name="T2" fmla="*/ 3 w 78"/>
                        <a:gd name="T3" fmla="*/ 34 h 34"/>
                        <a:gd name="T4" fmla="*/ 78 w 78"/>
                        <a:gd name="T5" fmla="*/ 22 h 34"/>
                        <a:gd name="T6" fmla="*/ 75 w 78"/>
                        <a:gd name="T7" fmla="*/ 0 h 34"/>
                        <a:gd name="T8" fmla="*/ 0 w 78"/>
                        <a:gd name="T9" fmla="*/ 11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8" h="34">
                          <a:moveTo>
                            <a:pt x="0" y="11"/>
                          </a:moveTo>
                          <a:lnTo>
                            <a:pt x="3" y="34"/>
                          </a:lnTo>
                          <a:lnTo>
                            <a:pt x="78" y="22"/>
                          </a:lnTo>
                          <a:lnTo>
                            <a:pt x="75" y="0"/>
                          </a:lnTo>
                          <a:lnTo>
                            <a:pt x="0" y="11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45" name="Freeform 89"/>
                    <p:cNvSpPr>
                      <a:spLocks/>
                    </p:cNvSpPr>
                    <p:nvPr/>
                  </p:nvSpPr>
                  <p:spPr bwMode="auto">
                    <a:xfrm>
                      <a:off x="2302" y="1926"/>
                      <a:ext cx="77" cy="33"/>
                    </a:xfrm>
                    <a:custGeom>
                      <a:avLst/>
                      <a:gdLst>
                        <a:gd name="T0" fmla="*/ 0 w 77"/>
                        <a:gd name="T1" fmla="*/ 11 h 33"/>
                        <a:gd name="T2" fmla="*/ 2 w 77"/>
                        <a:gd name="T3" fmla="*/ 33 h 33"/>
                        <a:gd name="T4" fmla="*/ 77 w 77"/>
                        <a:gd name="T5" fmla="*/ 22 h 33"/>
                        <a:gd name="T6" fmla="*/ 74 w 77"/>
                        <a:gd name="T7" fmla="*/ 0 h 33"/>
                        <a:gd name="T8" fmla="*/ 0 w 77"/>
                        <a:gd name="T9" fmla="*/ 11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33">
                          <a:moveTo>
                            <a:pt x="0" y="11"/>
                          </a:moveTo>
                          <a:lnTo>
                            <a:pt x="2" y="33"/>
                          </a:lnTo>
                          <a:lnTo>
                            <a:pt x="77" y="22"/>
                          </a:lnTo>
                          <a:lnTo>
                            <a:pt x="74" y="0"/>
                          </a:lnTo>
                          <a:lnTo>
                            <a:pt x="0" y="11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71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2263" y="1557"/>
                    <a:ext cx="204" cy="485"/>
                    <a:chOff x="2263" y="1557"/>
                    <a:chExt cx="204" cy="485"/>
                  </a:xfrm>
                </p:grpSpPr>
                <p:sp>
                  <p:nvSpPr>
                    <p:cNvPr id="130" name="Freeform 91"/>
                    <p:cNvSpPr>
                      <a:spLocks/>
                    </p:cNvSpPr>
                    <p:nvPr/>
                  </p:nvSpPr>
                  <p:spPr bwMode="auto">
                    <a:xfrm>
                      <a:off x="2263" y="1557"/>
                      <a:ext cx="61" cy="66"/>
                    </a:xfrm>
                    <a:custGeom>
                      <a:avLst/>
                      <a:gdLst>
                        <a:gd name="T0" fmla="*/ 61 w 61"/>
                        <a:gd name="T1" fmla="*/ 14 h 66"/>
                        <a:gd name="T2" fmla="*/ 44 w 61"/>
                        <a:gd name="T3" fmla="*/ 0 h 66"/>
                        <a:gd name="T4" fmla="*/ 0 w 61"/>
                        <a:gd name="T5" fmla="*/ 52 h 66"/>
                        <a:gd name="T6" fmla="*/ 17 w 61"/>
                        <a:gd name="T7" fmla="*/ 66 h 66"/>
                        <a:gd name="T8" fmla="*/ 61 w 61"/>
                        <a:gd name="T9" fmla="*/ 14 h 6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1" h="66">
                          <a:moveTo>
                            <a:pt x="61" y="14"/>
                          </a:moveTo>
                          <a:lnTo>
                            <a:pt x="44" y="0"/>
                          </a:lnTo>
                          <a:lnTo>
                            <a:pt x="0" y="52"/>
                          </a:lnTo>
                          <a:lnTo>
                            <a:pt x="17" y="66"/>
                          </a:lnTo>
                          <a:lnTo>
                            <a:pt x="61" y="14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31" name="Freeform 92"/>
                    <p:cNvSpPr>
                      <a:spLocks/>
                    </p:cNvSpPr>
                    <p:nvPr/>
                  </p:nvSpPr>
                  <p:spPr bwMode="auto">
                    <a:xfrm>
                      <a:off x="2296" y="1642"/>
                      <a:ext cx="64" cy="67"/>
                    </a:xfrm>
                    <a:custGeom>
                      <a:avLst/>
                      <a:gdLst>
                        <a:gd name="T0" fmla="*/ 64 w 64"/>
                        <a:gd name="T1" fmla="*/ 14 h 67"/>
                        <a:gd name="T2" fmla="*/ 47 w 64"/>
                        <a:gd name="T3" fmla="*/ 0 h 67"/>
                        <a:gd name="T4" fmla="*/ 0 w 64"/>
                        <a:gd name="T5" fmla="*/ 53 h 67"/>
                        <a:gd name="T6" fmla="*/ 17 w 64"/>
                        <a:gd name="T7" fmla="*/ 67 h 67"/>
                        <a:gd name="T8" fmla="*/ 64 w 64"/>
                        <a:gd name="T9" fmla="*/ 14 h 6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4" h="67">
                          <a:moveTo>
                            <a:pt x="64" y="14"/>
                          </a:moveTo>
                          <a:lnTo>
                            <a:pt x="47" y="0"/>
                          </a:lnTo>
                          <a:lnTo>
                            <a:pt x="0" y="53"/>
                          </a:lnTo>
                          <a:lnTo>
                            <a:pt x="17" y="67"/>
                          </a:lnTo>
                          <a:lnTo>
                            <a:pt x="64" y="14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32" name="Freeform 93"/>
                    <p:cNvSpPr>
                      <a:spLocks/>
                    </p:cNvSpPr>
                    <p:nvPr/>
                  </p:nvSpPr>
                  <p:spPr bwMode="auto">
                    <a:xfrm>
                      <a:off x="2315" y="1689"/>
                      <a:ext cx="61" cy="69"/>
                    </a:xfrm>
                    <a:custGeom>
                      <a:avLst/>
                      <a:gdLst>
                        <a:gd name="T0" fmla="*/ 61 w 61"/>
                        <a:gd name="T1" fmla="*/ 14 h 69"/>
                        <a:gd name="T2" fmla="*/ 45 w 61"/>
                        <a:gd name="T3" fmla="*/ 0 h 69"/>
                        <a:gd name="T4" fmla="*/ 0 w 61"/>
                        <a:gd name="T5" fmla="*/ 55 h 69"/>
                        <a:gd name="T6" fmla="*/ 17 w 61"/>
                        <a:gd name="T7" fmla="*/ 69 h 69"/>
                        <a:gd name="T8" fmla="*/ 61 w 61"/>
                        <a:gd name="T9" fmla="*/ 14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1" h="69">
                          <a:moveTo>
                            <a:pt x="61" y="14"/>
                          </a:moveTo>
                          <a:lnTo>
                            <a:pt x="45" y="0"/>
                          </a:lnTo>
                          <a:lnTo>
                            <a:pt x="0" y="55"/>
                          </a:lnTo>
                          <a:lnTo>
                            <a:pt x="17" y="69"/>
                          </a:lnTo>
                          <a:lnTo>
                            <a:pt x="61" y="14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33" name="Freeform 94"/>
                    <p:cNvSpPr>
                      <a:spLocks/>
                    </p:cNvSpPr>
                    <p:nvPr/>
                  </p:nvSpPr>
                  <p:spPr bwMode="auto">
                    <a:xfrm>
                      <a:off x="2343" y="1794"/>
                      <a:ext cx="61" cy="69"/>
                    </a:xfrm>
                    <a:custGeom>
                      <a:avLst/>
                      <a:gdLst>
                        <a:gd name="T0" fmla="*/ 61 w 61"/>
                        <a:gd name="T1" fmla="*/ 14 h 69"/>
                        <a:gd name="T2" fmla="*/ 44 w 61"/>
                        <a:gd name="T3" fmla="*/ 0 h 69"/>
                        <a:gd name="T4" fmla="*/ 0 w 61"/>
                        <a:gd name="T5" fmla="*/ 55 h 69"/>
                        <a:gd name="T6" fmla="*/ 17 w 61"/>
                        <a:gd name="T7" fmla="*/ 69 h 69"/>
                        <a:gd name="T8" fmla="*/ 61 w 61"/>
                        <a:gd name="T9" fmla="*/ 14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1" h="69">
                          <a:moveTo>
                            <a:pt x="61" y="14"/>
                          </a:moveTo>
                          <a:lnTo>
                            <a:pt x="44" y="0"/>
                          </a:lnTo>
                          <a:lnTo>
                            <a:pt x="0" y="55"/>
                          </a:lnTo>
                          <a:lnTo>
                            <a:pt x="17" y="69"/>
                          </a:lnTo>
                          <a:lnTo>
                            <a:pt x="61" y="14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34" name="Freeform 95"/>
                    <p:cNvSpPr>
                      <a:spLocks/>
                    </p:cNvSpPr>
                    <p:nvPr/>
                  </p:nvSpPr>
                  <p:spPr bwMode="auto">
                    <a:xfrm>
                      <a:off x="2277" y="1593"/>
                      <a:ext cx="69" cy="69"/>
                    </a:xfrm>
                    <a:custGeom>
                      <a:avLst/>
                      <a:gdLst>
                        <a:gd name="T0" fmla="*/ 69 w 69"/>
                        <a:gd name="T1" fmla="*/ 14 h 69"/>
                        <a:gd name="T2" fmla="*/ 52 w 69"/>
                        <a:gd name="T3" fmla="*/ 0 h 69"/>
                        <a:gd name="T4" fmla="*/ 0 w 69"/>
                        <a:gd name="T5" fmla="*/ 55 h 69"/>
                        <a:gd name="T6" fmla="*/ 16 w 69"/>
                        <a:gd name="T7" fmla="*/ 69 h 69"/>
                        <a:gd name="T8" fmla="*/ 69 w 69"/>
                        <a:gd name="T9" fmla="*/ 14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69">
                          <a:moveTo>
                            <a:pt x="69" y="14"/>
                          </a:moveTo>
                          <a:lnTo>
                            <a:pt x="52" y="0"/>
                          </a:lnTo>
                          <a:lnTo>
                            <a:pt x="0" y="55"/>
                          </a:lnTo>
                          <a:lnTo>
                            <a:pt x="16" y="69"/>
                          </a:lnTo>
                          <a:lnTo>
                            <a:pt x="69" y="14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35" name="Freeform 96"/>
                    <p:cNvSpPr>
                      <a:spLocks/>
                    </p:cNvSpPr>
                    <p:nvPr/>
                  </p:nvSpPr>
                  <p:spPr bwMode="auto">
                    <a:xfrm>
                      <a:off x="2332" y="1739"/>
                      <a:ext cx="63" cy="66"/>
                    </a:xfrm>
                    <a:custGeom>
                      <a:avLst/>
                      <a:gdLst>
                        <a:gd name="T0" fmla="*/ 63 w 63"/>
                        <a:gd name="T1" fmla="*/ 14 h 66"/>
                        <a:gd name="T2" fmla="*/ 47 w 63"/>
                        <a:gd name="T3" fmla="*/ 0 h 66"/>
                        <a:gd name="T4" fmla="*/ 0 w 63"/>
                        <a:gd name="T5" fmla="*/ 52 h 66"/>
                        <a:gd name="T6" fmla="*/ 16 w 63"/>
                        <a:gd name="T7" fmla="*/ 66 h 66"/>
                        <a:gd name="T8" fmla="*/ 63 w 63"/>
                        <a:gd name="T9" fmla="*/ 14 h 6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3" h="66">
                          <a:moveTo>
                            <a:pt x="63" y="14"/>
                          </a:moveTo>
                          <a:lnTo>
                            <a:pt x="47" y="0"/>
                          </a:lnTo>
                          <a:lnTo>
                            <a:pt x="0" y="52"/>
                          </a:lnTo>
                          <a:lnTo>
                            <a:pt x="16" y="66"/>
                          </a:lnTo>
                          <a:lnTo>
                            <a:pt x="63" y="14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36" name="Freeform 97"/>
                    <p:cNvSpPr>
                      <a:spLocks/>
                    </p:cNvSpPr>
                    <p:nvPr/>
                  </p:nvSpPr>
                  <p:spPr bwMode="auto">
                    <a:xfrm>
                      <a:off x="2368" y="1832"/>
                      <a:ext cx="60" cy="69"/>
                    </a:xfrm>
                    <a:custGeom>
                      <a:avLst/>
                      <a:gdLst>
                        <a:gd name="T0" fmla="*/ 60 w 60"/>
                        <a:gd name="T1" fmla="*/ 14 h 69"/>
                        <a:gd name="T2" fmla="*/ 44 w 60"/>
                        <a:gd name="T3" fmla="*/ 0 h 69"/>
                        <a:gd name="T4" fmla="*/ 0 w 60"/>
                        <a:gd name="T5" fmla="*/ 55 h 69"/>
                        <a:gd name="T6" fmla="*/ 16 w 60"/>
                        <a:gd name="T7" fmla="*/ 69 h 69"/>
                        <a:gd name="T8" fmla="*/ 60 w 60"/>
                        <a:gd name="T9" fmla="*/ 14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0" h="69">
                          <a:moveTo>
                            <a:pt x="60" y="14"/>
                          </a:moveTo>
                          <a:lnTo>
                            <a:pt x="44" y="0"/>
                          </a:lnTo>
                          <a:lnTo>
                            <a:pt x="0" y="55"/>
                          </a:lnTo>
                          <a:lnTo>
                            <a:pt x="16" y="69"/>
                          </a:lnTo>
                          <a:lnTo>
                            <a:pt x="60" y="14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37" name="Freeform 98"/>
                    <p:cNvSpPr>
                      <a:spLocks/>
                    </p:cNvSpPr>
                    <p:nvPr/>
                  </p:nvSpPr>
                  <p:spPr bwMode="auto">
                    <a:xfrm>
                      <a:off x="2384" y="1876"/>
                      <a:ext cx="64" cy="67"/>
                    </a:xfrm>
                    <a:custGeom>
                      <a:avLst/>
                      <a:gdLst>
                        <a:gd name="T0" fmla="*/ 64 w 64"/>
                        <a:gd name="T1" fmla="*/ 14 h 67"/>
                        <a:gd name="T2" fmla="*/ 47 w 64"/>
                        <a:gd name="T3" fmla="*/ 0 h 67"/>
                        <a:gd name="T4" fmla="*/ 0 w 64"/>
                        <a:gd name="T5" fmla="*/ 53 h 67"/>
                        <a:gd name="T6" fmla="*/ 17 w 64"/>
                        <a:gd name="T7" fmla="*/ 67 h 67"/>
                        <a:gd name="T8" fmla="*/ 64 w 64"/>
                        <a:gd name="T9" fmla="*/ 14 h 6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4" h="67">
                          <a:moveTo>
                            <a:pt x="64" y="14"/>
                          </a:moveTo>
                          <a:lnTo>
                            <a:pt x="47" y="0"/>
                          </a:lnTo>
                          <a:lnTo>
                            <a:pt x="0" y="53"/>
                          </a:lnTo>
                          <a:lnTo>
                            <a:pt x="17" y="67"/>
                          </a:lnTo>
                          <a:lnTo>
                            <a:pt x="64" y="14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38" name="Freeform 99"/>
                    <p:cNvSpPr>
                      <a:spLocks/>
                    </p:cNvSpPr>
                    <p:nvPr/>
                  </p:nvSpPr>
                  <p:spPr bwMode="auto">
                    <a:xfrm>
                      <a:off x="2398" y="1921"/>
                      <a:ext cx="63" cy="68"/>
                    </a:xfrm>
                    <a:custGeom>
                      <a:avLst/>
                      <a:gdLst>
                        <a:gd name="T0" fmla="*/ 63 w 63"/>
                        <a:gd name="T1" fmla="*/ 13 h 68"/>
                        <a:gd name="T2" fmla="*/ 47 w 63"/>
                        <a:gd name="T3" fmla="*/ 0 h 68"/>
                        <a:gd name="T4" fmla="*/ 0 w 63"/>
                        <a:gd name="T5" fmla="*/ 55 h 68"/>
                        <a:gd name="T6" fmla="*/ 17 w 63"/>
                        <a:gd name="T7" fmla="*/ 68 h 68"/>
                        <a:gd name="T8" fmla="*/ 63 w 63"/>
                        <a:gd name="T9" fmla="*/ 13 h 6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3" h="68">
                          <a:moveTo>
                            <a:pt x="63" y="13"/>
                          </a:moveTo>
                          <a:lnTo>
                            <a:pt x="47" y="0"/>
                          </a:lnTo>
                          <a:lnTo>
                            <a:pt x="0" y="55"/>
                          </a:lnTo>
                          <a:lnTo>
                            <a:pt x="17" y="68"/>
                          </a:lnTo>
                          <a:lnTo>
                            <a:pt x="63" y="13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39" name="Freeform 100"/>
                    <p:cNvSpPr>
                      <a:spLocks/>
                    </p:cNvSpPr>
                    <p:nvPr/>
                  </p:nvSpPr>
                  <p:spPr bwMode="auto">
                    <a:xfrm>
                      <a:off x="2404" y="1976"/>
                      <a:ext cx="63" cy="66"/>
                    </a:xfrm>
                    <a:custGeom>
                      <a:avLst/>
                      <a:gdLst>
                        <a:gd name="T0" fmla="*/ 63 w 63"/>
                        <a:gd name="T1" fmla="*/ 13 h 66"/>
                        <a:gd name="T2" fmla="*/ 46 w 63"/>
                        <a:gd name="T3" fmla="*/ 0 h 66"/>
                        <a:gd name="T4" fmla="*/ 0 w 63"/>
                        <a:gd name="T5" fmla="*/ 52 h 66"/>
                        <a:gd name="T6" fmla="*/ 16 w 63"/>
                        <a:gd name="T7" fmla="*/ 66 h 66"/>
                        <a:gd name="T8" fmla="*/ 63 w 63"/>
                        <a:gd name="T9" fmla="*/ 13 h 6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3" h="66">
                          <a:moveTo>
                            <a:pt x="63" y="13"/>
                          </a:moveTo>
                          <a:lnTo>
                            <a:pt x="46" y="0"/>
                          </a:lnTo>
                          <a:lnTo>
                            <a:pt x="0" y="52"/>
                          </a:lnTo>
                          <a:lnTo>
                            <a:pt x="16" y="66"/>
                          </a:lnTo>
                          <a:lnTo>
                            <a:pt x="63" y="13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72" name="Group 109"/>
                  <p:cNvGrpSpPr>
                    <a:grpSpLocks/>
                  </p:cNvGrpSpPr>
                  <p:nvPr/>
                </p:nvGrpSpPr>
                <p:grpSpPr bwMode="auto">
                  <a:xfrm>
                    <a:off x="1016" y="1775"/>
                    <a:ext cx="283" cy="341"/>
                    <a:chOff x="1016" y="1775"/>
                    <a:chExt cx="283" cy="341"/>
                  </a:xfrm>
                </p:grpSpPr>
                <p:sp>
                  <p:nvSpPr>
                    <p:cNvPr id="123" name="Freeform 102"/>
                    <p:cNvSpPr>
                      <a:spLocks/>
                    </p:cNvSpPr>
                    <p:nvPr/>
                  </p:nvSpPr>
                  <p:spPr bwMode="auto">
                    <a:xfrm>
                      <a:off x="1082" y="1838"/>
                      <a:ext cx="44" cy="77"/>
                    </a:xfrm>
                    <a:custGeom>
                      <a:avLst/>
                      <a:gdLst>
                        <a:gd name="T0" fmla="*/ 44 w 44"/>
                        <a:gd name="T1" fmla="*/ 8 h 77"/>
                        <a:gd name="T2" fmla="*/ 24 w 44"/>
                        <a:gd name="T3" fmla="*/ 0 h 77"/>
                        <a:gd name="T4" fmla="*/ 0 w 44"/>
                        <a:gd name="T5" fmla="*/ 69 h 77"/>
                        <a:gd name="T6" fmla="*/ 19 w 44"/>
                        <a:gd name="T7" fmla="*/ 77 h 77"/>
                        <a:gd name="T8" fmla="*/ 44 w 44"/>
                        <a:gd name="T9" fmla="*/ 8 h 7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77">
                          <a:moveTo>
                            <a:pt x="44" y="8"/>
                          </a:moveTo>
                          <a:lnTo>
                            <a:pt x="24" y="0"/>
                          </a:lnTo>
                          <a:lnTo>
                            <a:pt x="0" y="69"/>
                          </a:lnTo>
                          <a:lnTo>
                            <a:pt x="19" y="77"/>
                          </a:lnTo>
                          <a:lnTo>
                            <a:pt x="44" y="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24" name="Freeform 103"/>
                    <p:cNvSpPr>
                      <a:spLocks/>
                    </p:cNvSpPr>
                    <p:nvPr/>
                  </p:nvSpPr>
                  <p:spPr bwMode="auto">
                    <a:xfrm>
                      <a:off x="1148" y="1910"/>
                      <a:ext cx="44" cy="74"/>
                    </a:xfrm>
                    <a:custGeom>
                      <a:avLst/>
                      <a:gdLst>
                        <a:gd name="T0" fmla="*/ 44 w 44"/>
                        <a:gd name="T1" fmla="*/ 8 h 74"/>
                        <a:gd name="T2" fmla="*/ 25 w 44"/>
                        <a:gd name="T3" fmla="*/ 0 h 74"/>
                        <a:gd name="T4" fmla="*/ 0 w 44"/>
                        <a:gd name="T5" fmla="*/ 66 h 74"/>
                        <a:gd name="T6" fmla="*/ 19 w 44"/>
                        <a:gd name="T7" fmla="*/ 74 h 74"/>
                        <a:gd name="T8" fmla="*/ 44 w 44"/>
                        <a:gd name="T9" fmla="*/ 8 h 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74">
                          <a:moveTo>
                            <a:pt x="44" y="8"/>
                          </a:moveTo>
                          <a:lnTo>
                            <a:pt x="25" y="0"/>
                          </a:lnTo>
                          <a:lnTo>
                            <a:pt x="0" y="66"/>
                          </a:lnTo>
                          <a:lnTo>
                            <a:pt x="19" y="74"/>
                          </a:lnTo>
                          <a:lnTo>
                            <a:pt x="44" y="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25" name="Freeform 104"/>
                    <p:cNvSpPr>
                      <a:spLocks/>
                    </p:cNvSpPr>
                    <p:nvPr/>
                  </p:nvSpPr>
                  <p:spPr bwMode="auto">
                    <a:xfrm>
                      <a:off x="1186" y="1948"/>
                      <a:ext cx="44" cy="77"/>
                    </a:xfrm>
                    <a:custGeom>
                      <a:avLst/>
                      <a:gdLst>
                        <a:gd name="T0" fmla="*/ 44 w 44"/>
                        <a:gd name="T1" fmla="*/ 8 h 77"/>
                        <a:gd name="T2" fmla="*/ 25 w 44"/>
                        <a:gd name="T3" fmla="*/ 0 h 77"/>
                        <a:gd name="T4" fmla="*/ 0 w 44"/>
                        <a:gd name="T5" fmla="*/ 69 h 77"/>
                        <a:gd name="T6" fmla="*/ 20 w 44"/>
                        <a:gd name="T7" fmla="*/ 77 h 77"/>
                        <a:gd name="T8" fmla="*/ 44 w 44"/>
                        <a:gd name="T9" fmla="*/ 8 h 7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77">
                          <a:moveTo>
                            <a:pt x="44" y="8"/>
                          </a:moveTo>
                          <a:lnTo>
                            <a:pt x="25" y="0"/>
                          </a:lnTo>
                          <a:lnTo>
                            <a:pt x="0" y="69"/>
                          </a:lnTo>
                          <a:lnTo>
                            <a:pt x="20" y="77"/>
                          </a:lnTo>
                          <a:lnTo>
                            <a:pt x="44" y="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26" name="Freeform 105"/>
                    <p:cNvSpPr>
                      <a:spLocks/>
                    </p:cNvSpPr>
                    <p:nvPr/>
                  </p:nvSpPr>
                  <p:spPr bwMode="auto">
                    <a:xfrm>
                      <a:off x="1255" y="2042"/>
                      <a:ext cx="44" cy="74"/>
                    </a:xfrm>
                    <a:custGeom>
                      <a:avLst/>
                      <a:gdLst>
                        <a:gd name="T0" fmla="*/ 44 w 44"/>
                        <a:gd name="T1" fmla="*/ 8 h 74"/>
                        <a:gd name="T2" fmla="*/ 25 w 44"/>
                        <a:gd name="T3" fmla="*/ 0 h 74"/>
                        <a:gd name="T4" fmla="*/ 0 w 44"/>
                        <a:gd name="T5" fmla="*/ 66 h 74"/>
                        <a:gd name="T6" fmla="*/ 19 w 44"/>
                        <a:gd name="T7" fmla="*/ 74 h 74"/>
                        <a:gd name="T8" fmla="*/ 44 w 44"/>
                        <a:gd name="T9" fmla="*/ 8 h 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74">
                          <a:moveTo>
                            <a:pt x="44" y="8"/>
                          </a:moveTo>
                          <a:lnTo>
                            <a:pt x="25" y="0"/>
                          </a:lnTo>
                          <a:lnTo>
                            <a:pt x="0" y="66"/>
                          </a:lnTo>
                          <a:lnTo>
                            <a:pt x="19" y="74"/>
                          </a:lnTo>
                          <a:lnTo>
                            <a:pt x="44" y="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27" name="Freeform 106"/>
                    <p:cNvSpPr>
                      <a:spLocks/>
                    </p:cNvSpPr>
                    <p:nvPr/>
                  </p:nvSpPr>
                  <p:spPr bwMode="auto">
                    <a:xfrm>
                      <a:off x="1112" y="1865"/>
                      <a:ext cx="50" cy="80"/>
                    </a:xfrm>
                    <a:custGeom>
                      <a:avLst/>
                      <a:gdLst>
                        <a:gd name="T0" fmla="*/ 50 w 50"/>
                        <a:gd name="T1" fmla="*/ 9 h 80"/>
                        <a:gd name="T2" fmla="*/ 30 w 50"/>
                        <a:gd name="T3" fmla="*/ 0 h 80"/>
                        <a:gd name="T4" fmla="*/ 0 w 50"/>
                        <a:gd name="T5" fmla="*/ 72 h 80"/>
                        <a:gd name="T6" fmla="*/ 19 w 50"/>
                        <a:gd name="T7" fmla="*/ 80 h 80"/>
                        <a:gd name="T8" fmla="*/ 50 w 50"/>
                        <a:gd name="T9" fmla="*/ 9 h 8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0" h="80">
                          <a:moveTo>
                            <a:pt x="50" y="9"/>
                          </a:moveTo>
                          <a:lnTo>
                            <a:pt x="30" y="0"/>
                          </a:lnTo>
                          <a:lnTo>
                            <a:pt x="0" y="72"/>
                          </a:lnTo>
                          <a:lnTo>
                            <a:pt x="19" y="80"/>
                          </a:lnTo>
                          <a:lnTo>
                            <a:pt x="50" y="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28" name="Freeform 107"/>
                    <p:cNvSpPr>
                      <a:spLocks/>
                    </p:cNvSpPr>
                    <p:nvPr/>
                  </p:nvSpPr>
                  <p:spPr bwMode="auto">
                    <a:xfrm>
                      <a:off x="1222" y="1989"/>
                      <a:ext cx="44" cy="75"/>
                    </a:xfrm>
                    <a:custGeom>
                      <a:avLst/>
                      <a:gdLst>
                        <a:gd name="T0" fmla="*/ 44 w 44"/>
                        <a:gd name="T1" fmla="*/ 9 h 75"/>
                        <a:gd name="T2" fmla="*/ 25 w 44"/>
                        <a:gd name="T3" fmla="*/ 0 h 75"/>
                        <a:gd name="T4" fmla="*/ 0 w 44"/>
                        <a:gd name="T5" fmla="*/ 66 h 75"/>
                        <a:gd name="T6" fmla="*/ 19 w 44"/>
                        <a:gd name="T7" fmla="*/ 75 h 75"/>
                        <a:gd name="T8" fmla="*/ 44 w 44"/>
                        <a:gd name="T9" fmla="*/ 9 h 7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75">
                          <a:moveTo>
                            <a:pt x="44" y="9"/>
                          </a:moveTo>
                          <a:lnTo>
                            <a:pt x="25" y="0"/>
                          </a:lnTo>
                          <a:lnTo>
                            <a:pt x="0" y="66"/>
                          </a:lnTo>
                          <a:lnTo>
                            <a:pt x="19" y="75"/>
                          </a:lnTo>
                          <a:lnTo>
                            <a:pt x="44" y="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29" name="Freeform 108"/>
                    <p:cNvSpPr>
                      <a:spLocks/>
                    </p:cNvSpPr>
                    <p:nvPr/>
                  </p:nvSpPr>
                  <p:spPr bwMode="auto">
                    <a:xfrm>
                      <a:off x="1016" y="1775"/>
                      <a:ext cx="44" cy="74"/>
                    </a:xfrm>
                    <a:custGeom>
                      <a:avLst/>
                      <a:gdLst>
                        <a:gd name="T0" fmla="*/ 44 w 44"/>
                        <a:gd name="T1" fmla="*/ 8 h 74"/>
                        <a:gd name="T2" fmla="*/ 24 w 44"/>
                        <a:gd name="T3" fmla="*/ 0 h 74"/>
                        <a:gd name="T4" fmla="*/ 0 w 44"/>
                        <a:gd name="T5" fmla="*/ 66 h 74"/>
                        <a:gd name="T6" fmla="*/ 19 w 44"/>
                        <a:gd name="T7" fmla="*/ 74 h 74"/>
                        <a:gd name="T8" fmla="*/ 44 w 44"/>
                        <a:gd name="T9" fmla="*/ 8 h 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74">
                          <a:moveTo>
                            <a:pt x="44" y="8"/>
                          </a:moveTo>
                          <a:lnTo>
                            <a:pt x="24" y="0"/>
                          </a:lnTo>
                          <a:lnTo>
                            <a:pt x="0" y="66"/>
                          </a:lnTo>
                          <a:lnTo>
                            <a:pt x="19" y="74"/>
                          </a:lnTo>
                          <a:lnTo>
                            <a:pt x="44" y="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73" name="Group 120"/>
                  <p:cNvGrpSpPr>
                    <a:grpSpLocks/>
                  </p:cNvGrpSpPr>
                  <p:nvPr/>
                </p:nvGrpSpPr>
                <p:grpSpPr bwMode="auto">
                  <a:xfrm>
                    <a:off x="2516" y="1623"/>
                    <a:ext cx="312" cy="394"/>
                    <a:chOff x="2516" y="1623"/>
                    <a:chExt cx="312" cy="394"/>
                  </a:xfrm>
                </p:grpSpPr>
                <p:sp>
                  <p:nvSpPr>
                    <p:cNvPr id="113" name="Freeform 110"/>
                    <p:cNvSpPr>
                      <a:spLocks/>
                    </p:cNvSpPr>
                    <p:nvPr/>
                  </p:nvSpPr>
                  <p:spPr bwMode="auto">
                    <a:xfrm>
                      <a:off x="2756" y="1623"/>
                      <a:ext cx="72" cy="25"/>
                    </a:xfrm>
                    <a:custGeom>
                      <a:avLst/>
                      <a:gdLst>
                        <a:gd name="T0" fmla="*/ 72 w 72"/>
                        <a:gd name="T1" fmla="*/ 25 h 25"/>
                        <a:gd name="T2" fmla="*/ 72 w 72"/>
                        <a:gd name="T3" fmla="*/ 3 h 25"/>
                        <a:gd name="T4" fmla="*/ 0 w 72"/>
                        <a:gd name="T5" fmla="*/ 0 h 25"/>
                        <a:gd name="T6" fmla="*/ 0 w 72"/>
                        <a:gd name="T7" fmla="*/ 22 h 25"/>
                        <a:gd name="T8" fmla="*/ 72 w 72"/>
                        <a:gd name="T9" fmla="*/ 25 h 2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25">
                          <a:moveTo>
                            <a:pt x="72" y="25"/>
                          </a:moveTo>
                          <a:lnTo>
                            <a:pt x="72" y="3"/>
                          </a:lnTo>
                          <a:lnTo>
                            <a:pt x="0" y="0"/>
                          </a:lnTo>
                          <a:lnTo>
                            <a:pt x="0" y="22"/>
                          </a:lnTo>
                          <a:lnTo>
                            <a:pt x="72" y="25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14" name="Freeform 111"/>
                    <p:cNvSpPr>
                      <a:spLocks/>
                    </p:cNvSpPr>
                    <p:nvPr/>
                  </p:nvSpPr>
                  <p:spPr bwMode="auto">
                    <a:xfrm>
                      <a:off x="2712" y="1700"/>
                      <a:ext cx="72" cy="28"/>
                    </a:xfrm>
                    <a:custGeom>
                      <a:avLst/>
                      <a:gdLst>
                        <a:gd name="T0" fmla="*/ 72 w 72"/>
                        <a:gd name="T1" fmla="*/ 28 h 28"/>
                        <a:gd name="T2" fmla="*/ 72 w 72"/>
                        <a:gd name="T3" fmla="*/ 6 h 28"/>
                        <a:gd name="T4" fmla="*/ 0 w 72"/>
                        <a:gd name="T5" fmla="*/ 0 h 28"/>
                        <a:gd name="T6" fmla="*/ 0 w 72"/>
                        <a:gd name="T7" fmla="*/ 22 h 28"/>
                        <a:gd name="T8" fmla="*/ 72 w 72"/>
                        <a:gd name="T9" fmla="*/ 28 h 2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28">
                          <a:moveTo>
                            <a:pt x="72" y="28"/>
                          </a:moveTo>
                          <a:lnTo>
                            <a:pt x="72" y="6"/>
                          </a:lnTo>
                          <a:lnTo>
                            <a:pt x="0" y="0"/>
                          </a:lnTo>
                          <a:lnTo>
                            <a:pt x="0" y="22"/>
                          </a:lnTo>
                          <a:lnTo>
                            <a:pt x="72" y="2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15" name="Freeform 112"/>
                    <p:cNvSpPr>
                      <a:spLocks/>
                    </p:cNvSpPr>
                    <p:nvPr/>
                  </p:nvSpPr>
                  <p:spPr bwMode="auto">
                    <a:xfrm>
                      <a:off x="2684" y="1747"/>
                      <a:ext cx="69" cy="25"/>
                    </a:xfrm>
                    <a:custGeom>
                      <a:avLst/>
                      <a:gdLst>
                        <a:gd name="T0" fmla="*/ 69 w 69"/>
                        <a:gd name="T1" fmla="*/ 25 h 25"/>
                        <a:gd name="T2" fmla="*/ 69 w 69"/>
                        <a:gd name="T3" fmla="*/ 3 h 25"/>
                        <a:gd name="T4" fmla="*/ 0 w 69"/>
                        <a:gd name="T5" fmla="*/ 0 h 25"/>
                        <a:gd name="T6" fmla="*/ 0 w 69"/>
                        <a:gd name="T7" fmla="*/ 22 h 25"/>
                        <a:gd name="T8" fmla="*/ 69 w 69"/>
                        <a:gd name="T9" fmla="*/ 25 h 2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25">
                          <a:moveTo>
                            <a:pt x="69" y="25"/>
                          </a:moveTo>
                          <a:lnTo>
                            <a:pt x="69" y="3"/>
                          </a:lnTo>
                          <a:lnTo>
                            <a:pt x="0" y="0"/>
                          </a:lnTo>
                          <a:lnTo>
                            <a:pt x="0" y="22"/>
                          </a:lnTo>
                          <a:lnTo>
                            <a:pt x="69" y="25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16" name="Freeform 113"/>
                    <p:cNvSpPr>
                      <a:spLocks/>
                    </p:cNvSpPr>
                    <p:nvPr/>
                  </p:nvSpPr>
                  <p:spPr bwMode="auto">
                    <a:xfrm>
                      <a:off x="2618" y="1832"/>
                      <a:ext cx="72" cy="25"/>
                    </a:xfrm>
                    <a:custGeom>
                      <a:avLst/>
                      <a:gdLst>
                        <a:gd name="T0" fmla="*/ 72 w 72"/>
                        <a:gd name="T1" fmla="*/ 25 h 25"/>
                        <a:gd name="T2" fmla="*/ 72 w 72"/>
                        <a:gd name="T3" fmla="*/ 3 h 25"/>
                        <a:gd name="T4" fmla="*/ 0 w 72"/>
                        <a:gd name="T5" fmla="*/ 0 h 25"/>
                        <a:gd name="T6" fmla="*/ 0 w 72"/>
                        <a:gd name="T7" fmla="*/ 22 h 25"/>
                        <a:gd name="T8" fmla="*/ 72 w 72"/>
                        <a:gd name="T9" fmla="*/ 25 h 2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25">
                          <a:moveTo>
                            <a:pt x="72" y="25"/>
                          </a:moveTo>
                          <a:lnTo>
                            <a:pt x="72" y="3"/>
                          </a:lnTo>
                          <a:lnTo>
                            <a:pt x="0" y="0"/>
                          </a:lnTo>
                          <a:lnTo>
                            <a:pt x="0" y="22"/>
                          </a:lnTo>
                          <a:lnTo>
                            <a:pt x="72" y="25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17" name="Freeform 114"/>
                    <p:cNvSpPr>
                      <a:spLocks/>
                    </p:cNvSpPr>
                    <p:nvPr/>
                  </p:nvSpPr>
                  <p:spPr bwMode="auto">
                    <a:xfrm>
                      <a:off x="2737" y="1659"/>
                      <a:ext cx="80" cy="30"/>
                    </a:xfrm>
                    <a:custGeom>
                      <a:avLst/>
                      <a:gdLst>
                        <a:gd name="T0" fmla="*/ 77 w 80"/>
                        <a:gd name="T1" fmla="*/ 30 h 30"/>
                        <a:gd name="T2" fmla="*/ 80 w 80"/>
                        <a:gd name="T3" fmla="*/ 8 h 30"/>
                        <a:gd name="T4" fmla="*/ 3 w 80"/>
                        <a:gd name="T5" fmla="*/ 0 h 30"/>
                        <a:gd name="T6" fmla="*/ 0 w 80"/>
                        <a:gd name="T7" fmla="*/ 22 h 30"/>
                        <a:gd name="T8" fmla="*/ 77 w 80"/>
                        <a:gd name="T9" fmla="*/ 3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0" h="30">
                          <a:moveTo>
                            <a:pt x="77" y="30"/>
                          </a:moveTo>
                          <a:lnTo>
                            <a:pt x="80" y="8"/>
                          </a:lnTo>
                          <a:lnTo>
                            <a:pt x="3" y="0"/>
                          </a:lnTo>
                          <a:lnTo>
                            <a:pt x="0" y="22"/>
                          </a:lnTo>
                          <a:lnTo>
                            <a:pt x="77" y="3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18" name="Freeform 115"/>
                    <p:cNvSpPr>
                      <a:spLocks/>
                    </p:cNvSpPr>
                    <p:nvPr/>
                  </p:nvSpPr>
                  <p:spPr bwMode="auto">
                    <a:xfrm>
                      <a:off x="2657" y="1791"/>
                      <a:ext cx="72" cy="25"/>
                    </a:xfrm>
                    <a:custGeom>
                      <a:avLst/>
                      <a:gdLst>
                        <a:gd name="T0" fmla="*/ 72 w 72"/>
                        <a:gd name="T1" fmla="*/ 25 h 25"/>
                        <a:gd name="T2" fmla="*/ 72 w 72"/>
                        <a:gd name="T3" fmla="*/ 3 h 25"/>
                        <a:gd name="T4" fmla="*/ 0 w 72"/>
                        <a:gd name="T5" fmla="*/ 0 h 25"/>
                        <a:gd name="T6" fmla="*/ 0 w 72"/>
                        <a:gd name="T7" fmla="*/ 22 h 25"/>
                        <a:gd name="T8" fmla="*/ 72 w 72"/>
                        <a:gd name="T9" fmla="*/ 25 h 2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25">
                          <a:moveTo>
                            <a:pt x="72" y="25"/>
                          </a:moveTo>
                          <a:lnTo>
                            <a:pt x="72" y="3"/>
                          </a:lnTo>
                          <a:lnTo>
                            <a:pt x="0" y="0"/>
                          </a:lnTo>
                          <a:lnTo>
                            <a:pt x="0" y="22"/>
                          </a:lnTo>
                          <a:lnTo>
                            <a:pt x="72" y="25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19" name="Freeform 116"/>
                    <p:cNvSpPr>
                      <a:spLocks/>
                    </p:cNvSpPr>
                    <p:nvPr/>
                  </p:nvSpPr>
                  <p:spPr bwMode="auto">
                    <a:xfrm>
                      <a:off x="2605" y="1876"/>
                      <a:ext cx="71" cy="25"/>
                    </a:xfrm>
                    <a:custGeom>
                      <a:avLst/>
                      <a:gdLst>
                        <a:gd name="T0" fmla="*/ 71 w 71"/>
                        <a:gd name="T1" fmla="*/ 25 h 25"/>
                        <a:gd name="T2" fmla="*/ 71 w 71"/>
                        <a:gd name="T3" fmla="*/ 3 h 25"/>
                        <a:gd name="T4" fmla="*/ 0 w 71"/>
                        <a:gd name="T5" fmla="*/ 0 h 25"/>
                        <a:gd name="T6" fmla="*/ 0 w 71"/>
                        <a:gd name="T7" fmla="*/ 23 h 25"/>
                        <a:gd name="T8" fmla="*/ 71 w 71"/>
                        <a:gd name="T9" fmla="*/ 25 h 2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1" h="25">
                          <a:moveTo>
                            <a:pt x="71" y="25"/>
                          </a:moveTo>
                          <a:lnTo>
                            <a:pt x="71" y="3"/>
                          </a:lnTo>
                          <a:lnTo>
                            <a:pt x="0" y="0"/>
                          </a:lnTo>
                          <a:lnTo>
                            <a:pt x="0" y="23"/>
                          </a:lnTo>
                          <a:lnTo>
                            <a:pt x="71" y="25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20" name="Freeform 117"/>
                    <p:cNvSpPr>
                      <a:spLocks/>
                    </p:cNvSpPr>
                    <p:nvPr/>
                  </p:nvSpPr>
                  <p:spPr bwMode="auto">
                    <a:xfrm>
                      <a:off x="2580" y="1918"/>
                      <a:ext cx="71" cy="25"/>
                    </a:xfrm>
                    <a:custGeom>
                      <a:avLst/>
                      <a:gdLst>
                        <a:gd name="T0" fmla="*/ 71 w 71"/>
                        <a:gd name="T1" fmla="*/ 25 h 25"/>
                        <a:gd name="T2" fmla="*/ 71 w 71"/>
                        <a:gd name="T3" fmla="*/ 3 h 25"/>
                        <a:gd name="T4" fmla="*/ 0 w 71"/>
                        <a:gd name="T5" fmla="*/ 0 h 25"/>
                        <a:gd name="T6" fmla="*/ 0 w 71"/>
                        <a:gd name="T7" fmla="*/ 22 h 25"/>
                        <a:gd name="T8" fmla="*/ 71 w 71"/>
                        <a:gd name="T9" fmla="*/ 25 h 2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1" h="25">
                          <a:moveTo>
                            <a:pt x="71" y="25"/>
                          </a:moveTo>
                          <a:lnTo>
                            <a:pt x="71" y="3"/>
                          </a:lnTo>
                          <a:lnTo>
                            <a:pt x="0" y="0"/>
                          </a:lnTo>
                          <a:lnTo>
                            <a:pt x="0" y="22"/>
                          </a:lnTo>
                          <a:lnTo>
                            <a:pt x="71" y="25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21" name="Freeform 118"/>
                    <p:cNvSpPr>
                      <a:spLocks/>
                    </p:cNvSpPr>
                    <p:nvPr/>
                  </p:nvSpPr>
                  <p:spPr bwMode="auto">
                    <a:xfrm>
                      <a:off x="2555" y="1954"/>
                      <a:ext cx="69" cy="24"/>
                    </a:xfrm>
                    <a:custGeom>
                      <a:avLst/>
                      <a:gdLst>
                        <a:gd name="T0" fmla="*/ 69 w 69"/>
                        <a:gd name="T1" fmla="*/ 24 h 24"/>
                        <a:gd name="T2" fmla="*/ 69 w 69"/>
                        <a:gd name="T3" fmla="*/ 2 h 24"/>
                        <a:gd name="T4" fmla="*/ 0 w 69"/>
                        <a:gd name="T5" fmla="*/ 0 h 24"/>
                        <a:gd name="T6" fmla="*/ 0 w 69"/>
                        <a:gd name="T7" fmla="*/ 22 h 24"/>
                        <a:gd name="T8" fmla="*/ 69 w 69"/>
                        <a:gd name="T9" fmla="*/ 24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24">
                          <a:moveTo>
                            <a:pt x="69" y="24"/>
                          </a:moveTo>
                          <a:lnTo>
                            <a:pt x="69" y="2"/>
                          </a:lnTo>
                          <a:lnTo>
                            <a:pt x="0" y="0"/>
                          </a:lnTo>
                          <a:lnTo>
                            <a:pt x="0" y="22"/>
                          </a:lnTo>
                          <a:lnTo>
                            <a:pt x="69" y="24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22" name="Freeform 119"/>
                    <p:cNvSpPr>
                      <a:spLocks/>
                    </p:cNvSpPr>
                    <p:nvPr/>
                  </p:nvSpPr>
                  <p:spPr bwMode="auto">
                    <a:xfrm>
                      <a:off x="2516" y="1992"/>
                      <a:ext cx="69" cy="25"/>
                    </a:xfrm>
                    <a:custGeom>
                      <a:avLst/>
                      <a:gdLst>
                        <a:gd name="T0" fmla="*/ 69 w 69"/>
                        <a:gd name="T1" fmla="*/ 25 h 25"/>
                        <a:gd name="T2" fmla="*/ 69 w 69"/>
                        <a:gd name="T3" fmla="*/ 3 h 25"/>
                        <a:gd name="T4" fmla="*/ 0 w 69"/>
                        <a:gd name="T5" fmla="*/ 0 h 25"/>
                        <a:gd name="T6" fmla="*/ 0 w 69"/>
                        <a:gd name="T7" fmla="*/ 22 h 25"/>
                        <a:gd name="T8" fmla="*/ 69 w 69"/>
                        <a:gd name="T9" fmla="*/ 25 h 2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25">
                          <a:moveTo>
                            <a:pt x="69" y="25"/>
                          </a:moveTo>
                          <a:lnTo>
                            <a:pt x="69" y="3"/>
                          </a:lnTo>
                          <a:lnTo>
                            <a:pt x="0" y="0"/>
                          </a:lnTo>
                          <a:lnTo>
                            <a:pt x="0" y="22"/>
                          </a:lnTo>
                          <a:lnTo>
                            <a:pt x="69" y="25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74" name="Group 128"/>
                  <p:cNvGrpSpPr>
                    <a:grpSpLocks/>
                  </p:cNvGrpSpPr>
                  <p:nvPr/>
                </p:nvGrpSpPr>
                <p:grpSpPr bwMode="auto">
                  <a:xfrm>
                    <a:off x="1566" y="1541"/>
                    <a:ext cx="237" cy="319"/>
                    <a:chOff x="1566" y="1541"/>
                    <a:chExt cx="237" cy="319"/>
                  </a:xfrm>
                </p:grpSpPr>
                <p:sp>
                  <p:nvSpPr>
                    <p:cNvPr id="106" name="Freeform 121"/>
                    <p:cNvSpPr>
                      <a:spLocks/>
                    </p:cNvSpPr>
                    <p:nvPr/>
                  </p:nvSpPr>
                  <p:spPr bwMode="auto">
                    <a:xfrm>
                      <a:off x="1566" y="1541"/>
                      <a:ext cx="47" cy="71"/>
                    </a:xfrm>
                    <a:custGeom>
                      <a:avLst/>
                      <a:gdLst>
                        <a:gd name="T0" fmla="*/ 47 w 47"/>
                        <a:gd name="T1" fmla="*/ 8 h 71"/>
                        <a:gd name="T2" fmla="*/ 28 w 47"/>
                        <a:gd name="T3" fmla="*/ 0 h 71"/>
                        <a:gd name="T4" fmla="*/ 0 w 47"/>
                        <a:gd name="T5" fmla="*/ 63 h 71"/>
                        <a:gd name="T6" fmla="*/ 20 w 47"/>
                        <a:gd name="T7" fmla="*/ 71 h 71"/>
                        <a:gd name="T8" fmla="*/ 47 w 47"/>
                        <a:gd name="T9" fmla="*/ 8 h 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71">
                          <a:moveTo>
                            <a:pt x="47" y="8"/>
                          </a:moveTo>
                          <a:lnTo>
                            <a:pt x="28" y="0"/>
                          </a:lnTo>
                          <a:lnTo>
                            <a:pt x="0" y="63"/>
                          </a:lnTo>
                          <a:lnTo>
                            <a:pt x="20" y="71"/>
                          </a:lnTo>
                          <a:lnTo>
                            <a:pt x="47" y="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07" name="Freeform 122"/>
                    <p:cNvSpPr>
                      <a:spLocks/>
                    </p:cNvSpPr>
                    <p:nvPr/>
                  </p:nvSpPr>
                  <p:spPr bwMode="auto">
                    <a:xfrm>
                      <a:off x="1630" y="1631"/>
                      <a:ext cx="47" cy="75"/>
                    </a:xfrm>
                    <a:custGeom>
                      <a:avLst/>
                      <a:gdLst>
                        <a:gd name="T0" fmla="*/ 47 w 47"/>
                        <a:gd name="T1" fmla="*/ 9 h 75"/>
                        <a:gd name="T2" fmla="*/ 27 w 47"/>
                        <a:gd name="T3" fmla="*/ 0 h 75"/>
                        <a:gd name="T4" fmla="*/ 0 w 47"/>
                        <a:gd name="T5" fmla="*/ 66 h 75"/>
                        <a:gd name="T6" fmla="*/ 19 w 47"/>
                        <a:gd name="T7" fmla="*/ 75 h 75"/>
                        <a:gd name="T8" fmla="*/ 47 w 47"/>
                        <a:gd name="T9" fmla="*/ 9 h 7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75">
                          <a:moveTo>
                            <a:pt x="47" y="9"/>
                          </a:moveTo>
                          <a:lnTo>
                            <a:pt x="27" y="0"/>
                          </a:lnTo>
                          <a:lnTo>
                            <a:pt x="0" y="66"/>
                          </a:lnTo>
                          <a:lnTo>
                            <a:pt x="19" y="75"/>
                          </a:lnTo>
                          <a:lnTo>
                            <a:pt x="47" y="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08" name="Freeform 123"/>
                    <p:cNvSpPr>
                      <a:spLocks/>
                    </p:cNvSpPr>
                    <p:nvPr/>
                  </p:nvSpPr>
                  <p:spPr bwMode="auto">
                    <a:xfrm>
                      <a:off x="1602" y="1582"/>
                      <a:ext cx="47" cy="71"/>
                    </a:xfrm>
                    <a:custGeom>
                      <a:avLst/>
                      <a:gdLst>
                        <a:gd name="T0" fmla="*/ 47 w 47"/>
                        <a:gd name="T1" fmla="*/ 8 h 71"/>
                        <a:gd name="T2" fmla="*/ 28 w 47"/>
                        <a:gd name="T3" fmla="*/ 0 h 71"/>
                        <a:gd name="T4" fmla="*/ 0 w 47"/>
                        <a:gd name="T5" fmla="*/ 63 h 71"/>
                        <a:gd name="T6" fmla="*/ 19 w 47"/>
                        <a:gd name="T7" fmla="*/ 71 h 71"/>
                        <a:gd name="T8" fmla="*/ 47 w 47"/>
                        <a:gd name="T9" fmla="*/ 8 h 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71">
                          <a:moveTo>
                            <a:pt x="47" y="8"/>
                          </a:moveTo>
                          <a:lnTo>
                            <a:pt x="28" y="0"/>
                          </a:lnTo>
                          <a:lnTo>
                            <a:pt x="0" y="63"/>
                          </a:lnTo>
                          <a:lnTo>
                            <a:pt x="19" y="71"/>
                          </a:lnTo>
                          <a:lnTo>
                            <a:pt x="47" y="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09" name="Freeform 124"/>
                    <p:cNvSpPr>
                      <a:spLocks/>
                    </p:cNvSpPr>
                    <p:nvPr/>
                  </p:nvSpPr>
                  <p:spPr bwMode="auto">
                    <a:xfrm>
                      <a:off x="1668" y="1662"/>
                      <a:ext cx="47" cy="74"/>
                    </a:xfrm>
                    <a:custGeom>
                      <a:avLst/>
                      <a:gdLst>
                        <a:gd name="T0" fmla="*/ 47 w 47"/>
                        <a:gd name="T1" fmla="*/ 8 h 74"/>
                        <a:gd name="T2" fmla="*/ 28 w 47"/>
                        <a:gd name="T3" fmla="*/ 0 h 74"/>
                        <a:gd name="T4" fmla="*/ 0 w 47"/>
                        <a:gd name="T5" fmla="*/ 66 h 74"/>
                        <a:gd name="T6" fmla="*/ 20 w 47"/>
                        <a:gd name="T7" fmla="*/ 74 h 74"/>
                        <a:gd name="T8" fmla="*/ 47 w 47"/>
                        <a:gd name="T9" fmla="*/ 8 h 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74">
                          <a:moveTo>
                            <a:pt x="47" y="8"/>
                          </a:moveTo>
                          <a:lnTo>
                            <a:pt x="28" y="0"/>
                          </a:lnTo>
                          <a:lnTo>
                            <a:pt x="0" y="66"/>
                          </a:lnTo>
                          <a:lnTo>
                            <a:pt x="20" y="74"/>
                          </a:lnTo>
                          <a:lnTo>
                            <a:pt x="47" y="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10" name="Freeform 125"/>
                    <p:cNvSpPr>
                      <a:spLocks/>
                    </p:cNvSpPr>
                    <p:nvPr/>
                  </p:nvSpPr>
                  <p:spPr bwMode="auto">
                    <a:xfrm>
                      <a:off x="1701" y="1697"/>
                      <a:ext cx="47" cy="75"/>
                    </a:xfrm>
                    <a:custGeom>
                      <a:avLst/>
                      <a:gdLst>
                        <a:gd name="T0" fmla="*/ 47 w 47"/>
                        <a:gd name="T1" fmla="*/ 9 h 75"/>
                        <a:gd name="T2" fmla="*/ 28 w 47"/>
                        <a:gd name="T3" fmla="*/ 0 h 75"/>
                        <a:gd name="T4" fmla="*/ 0 w 47"/>
                        <a:gd name="T5" fmla="*/ 67 h 75"/>
                        <a:gd name="T6" fmla="*/ 20 w 47"/>
                        <a:gd name="T7" fmla="*/ 75 h 75"/>
                        <a:gd name="T8" fmla="*/ 47 w 47"/>
                        <a:gd name="T9" fmla="*/ 9 h 7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75">
                          <a:moveTo>
                            <a:pt x="47" y="9"/>
                          </a:moveTo>
                          <a:lnTo>
                            <a:pt x="28" y="0"/>
                          </a:lnTo>
                          <a:lnTo>
                            <a:pt x="0" y="67"/>
                          </a:lnTo>
                          <a:lnTo>
                            <a:pt x="20" y="75"/>
                          </a:lnTo>
                          <a:lnTo>
                            <a:pt x="47" y="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11" name="Freeform 126"/>
                    <p:cNvSpPr>
                      <a:spLocks/>
                    </p:cNvSpPr>
                    <p:nvPr/>
                  </p:nvSpPr>
                  <p:spPr bwMode="auto">
                    <a:xfrm>
                      <a:off x="1732" y="1739"/>
                      <a:ext cx="44" cy="71"/>
                    </a:xfrm>
                    <a:custGeom>
                      <a:avLst/>
                      <a:gdLst>
                        <a:gd name="T0" fmla="*/ 44 w 44"/>
                        <a:gd name="T1" fmla="*/ 8 h 71"/>
                        <a:gd name="T2" fmla="*/ 24 w 44"/>
                        <a:gd name="T3" fmla="*/ 0 h 71"/>
                        <a:gd name="T4" fmla="*/ 0 w 44"/>
                        <a:gd name="T5" fmla="*/ 63 h 71"/>
                        <a:gd name="T6" fmla="*/ 19 w 44"/>
                        <a:gd name="T7" fmla="*/ 71 h 71"/>
                        <a:gd name="T8" fmla="*/ 44 w 44"/>
                        <a:gd name="T9" fmla="*/ 8 h 7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71">
                          <a:moveTo>
                            <a:pt x="44" y="8"/>
                          </a:moveTo>
                          <a:lnTo>
                            <a:pt x="24" y="0"/>
                          </a:lnTo>
                          <a:lnTo>
                            <a:pt x="0" y="63"/>
                          </a:lnTo>
                          <a:lnTo>
                            <a:pt x="19" y="71"/>
                          </a:lnTo>
                          <a:lnTo>
                            <a:pt x="44" y="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12" name="Freeform 127"/>
                    <p:cNvSpPr>
                      <a:spLocks/>
                    </p:cNvSpPr>
                    <p:nvPr/>
                  </p:nvSpPr>
                  <p:spPr bwMode="auto">
                    <a:xfrm>
                      <a:off x="1756" y="1786"/>
                      <a:ext cx="47" cy="74"/>
                    </a:xfrm>
                    <a:custGeom>
                      <a:avLst/>
                      <a:gdLst>
                        <a:gd name="T0" fmla="*/ 47 w 47"/>
                        <a:gd name="T1" fmla="*/ 8 h 74"/>
                        <a:gd name="T2" fmla="*/ 28 w 47"/>
                        <a:gd name="T3" fmla="*/ 0 h 74"/>
                        <a:gd name="T4" fmla="*/ 0 w 47"/>
                        <a:gd name="T5" fmla="*/ 66 h 74"/>
                        <a:gd name="T6" fmla="*/ 20 w 47"/>
                        <a:gd name="T7" fmla="*/ 74 h 74"/>
                        <a:gd name="T8" fmla="*/ 47 w 47"/>
                        <a:gd name="T9" fmla="*/ 8 h 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74">
                          <a:moveTo>
                            <a:pt x="47" y="8"/>
                          </a:moveTo>
                          <a:lnTo>
                            <a:pt x="28" y="0"/>
                          </a:lnTo>
                          <a:lnTo>
                            <a:pt x="0" y="66"/>
                          </a:lnTo>
                          <a:lnTo>
                            <a:pt x="20" y="74"/>
                          </a:lnTo>
                          <a:lnTo>
                            <a:pt x="47" y="8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75" name="Group 136"/>
                  <p:cNvGrpSpPr>
                    <a:grpSpLocks/>
                  </p:cNvGrpSpPr>
                  <p:nvPr/>
                </p:nvGrpSpPr>
                <p:grpSpPr bwMode="auto">
                  <a:xfrm>
                    <a:off x="1084" y="1598"/>
                    <a:ext cx="237" cy="292"/>
                    <a:chOff x="1084" y="1598"/>
                    <a:chExt cx="237" cy="292"/>
                  </a:xfrm>
                </p:grpSpPr>
                <p:sp>
                  <p:nvSpPr>
                    <p:cNvPr id="99" name="Freeform 129"/>
                    <p:cNvSpPr>
                      <a:spLocks/>
                    </p:cNvSpPr>
                    <p:nvPr/>
                  </p:nvSpPr>
                  <p:spPr bwMode="auto">
                    <a:xfrm>
                      <a:off x="1250" y="1598"/>
                      <a:ext cx="71" cy="31"/>
                    </a:xfrm>
                    <a:custGeom>
                      <a:avLst/>
                      <a:gdLst>
                        <a:gd name="T0" fmla="*/ 71 w 71"/>
                        <a:gd name="T1" fmla="*/ 22 h 31"/>
                        <a:gd name="T2" fmla="*/ 69 w 71"/>
                        <a:gd name="T3" fmla="*/ 0 h 31"/>
                        <a:gd name="T4" fmla="*/ 0 w 71"/>
                        <a:gd name="T5" fmla="*/ 9 h 31"/>
                        <a:gd name="T6" fmla="*/ 2 w 71"/>
                        <a:gd name="T7" fmla="*/ 31 h 31"/>
                        <a:gd name="T8" fmla="*/ 71 w 71"/>
                        <a:gd name="T9" fmla="*/ 22 h 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1" h="31">
                          <a:moveTo>
                            <a:pt x="71" y="22"/>
                          </a:moveTo>
                          <a:lnTo>
                            <a:pt x="69" y="0"/>
                          </a:lnTo>
                          <a:lnTo>
                            <a:pt x="0" y="9"/>
                          </a:lnTo>
                          <a:lnTo>
                            <a:pt x="2" y="31"/>
                          </a:lnTo>
                          <a:lnTo>
                            <a:pt x="71" y="22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00" name="Freeform 130"/>
                    <p:cNvSpPr>
                      <a:spLocks/>
                    </p:cNvSpPr>
                    <p:nvPr/>
                  </p:nvSpPr>
                  <p:spPr bwMode="auto">
                    <a:xfrm>
                      <a:off x="1184" y="1692"/>
                      <a:ext cx="74" cy="30"/>
                    </a:xfrm>
                    <a:custGeom>
                      <a:avLst/>
                      <a:gdLst>
                        <a:gd name="T0" fmla="*/ 74 w 74"/>
                        <a:gd name="T1" fmla="*/ 22 h 30"/>
                        <a:gd name="T2" fmla="*/ 71 w 74"/>
                        <a:gd name="T3" fmla="*/ 0 h 30"/>
                        <a:gd name="T4" fmla="*/ 0 w 74"/>
                        <a:gd name="T5" fmla="*/ 8 h 30"/>
                        <a:gd name="T6" fmla="*/ 2 w 74"/>
                        <a:gd name="T7" fmla="*/ 30 h 30"/>
                        <a:gd name="T8" fmla="*/ 74 w 74"/>
                        <a:gd name="T9" fmla="*/ 22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30">
                          <a:moveTo>
                            <a:pt x="74" y="22"/>
                          </a:moveTo>
                          <a:lnTo>
                            <a:pt x="71" y="0"/>
                          </a:lnTo>
                          <a:lnTo>
                            <a:pt x="0" y="8"/>
                          </a:lnTo>
                          <a:lnTo>
                            <a:pt x="2" y="30"/>
                          </a:lnTo>
                          <a:lnTo>
                            <a:pt x="74" y="22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01" name="Freeform 131"/>
                    <p:cNvSpPr>
                      <a:spLocks/>
                    </p:cNvSpPr>
                    <p:nvPr/>
                  </p:nvSpPr>
                  <p:spPr bwMode="auto">
                    <a:xfrm>
                      <a:off x="1222" y="1645"/>
                      <a:ext cx="74" cy="30"/>
                    </a:xfrm>
                    <a:custGeom>
                      <a:avLst/>
                      <a:gdLst>
                        <a:gd name="T0" fmla="*/ 74 w 74"/>
                        <a:gd name="T1" fmla="*/ 22 h 30"/>
                        <a:gd name="T2" fmla="*/ 72 w 74"/>
                        <a:gd name="T3" fmla="*/ 0 h 30"/>
                        <a:gd name="T4" fmla="*/ 0 w 74"/>
                        <a:gd name="T5" fmla="*/ 8 h 30"/>
                        <a:gd name="T6" fmla="*/ 3 w 74"/>
                        <a:gd name="T7" fmla="*/ 30 h 30"/>
                        <a:gd name="T8" fmla="*/ 74 w 74"/>
                        <a:gd name="T9" fmla="*/ 22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30">
                          <a:moveTo>
                            <a:pt x="74" y="22"/>
                          </a:moveTo>
                          <a:lnTo>
                            <a:pt x="72" y="0"/>
                          </a:lnTo>
                          <a:lnTo>
                            <a:pt x="0" y="8"/>
                          </a:lnTo>
                          <a:lnTo>
                            <a:pt x="3" y="30"/>
                          </a:lnTo>
                          <a:lnTo>
                            <a:pt x="74" y="22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02" name="Freeform 132"/>
                    <p:cNvSpPr>
                      <a:spLocks/>
                    </p:cNvSpPr>
                    <p:nvPr/>
                  </p:nvSpPr>
                  <p:spPr bwMode="auto">
                    <a:xfrm>
                      <a:off x="1173" y="1733"/>
                      <a:ext cx="71" cy="31"/>
                    </a:xfrm>
                    <a:custGeom>
                      <a:avLst/>
                      <a:gdLst>
                        <a:gd name="T0" fmla="*/ 71 w 71"/>
                        <a:gd name="T1" fmla="*/ 22 h 31"/>
                        <a:gd name="T2" fmla="*/ 68 w 71"/>
                        <a:gd name="T3" fmla="*/ 0 h 31"/>
                        <a:gd name="T4" fmla="*/ 0 w 71"/>
                        <a:gd name="T5" fmla="*/ 9 h 31"/>
                        <a:gd name="T6" fmla="*/ 2 w 71"/>
                        <a:gd name="T7" fmla="*/ 31 h 31"/>
                        <a:gd name="T8" fmla="*/ 71 w 71"/>
                        <a:gd name="T9" fmla="*/ 22 h 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1" h="31">
                          <a:moveTo>
                            <a:pt x="71" y="22"/>
                          </a:moveTo>
                          <a:lnTo>
                            <a:pt x="68" y="0"/>
                          </a:lnTo>
                          <a:lnTo>
                            <a:pt x="0" y="9"/>
                          </a:lnTo>
                          <a:lnTo>
                            <a:pt x="2" y="31"/>
                          </a:lnTo>
                          <a:lnTo>
                            <a:pt x="71" y="22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03" name="Freeform 133"/>
                    <p:cNvSpPr>
                      <a:spLocks/>
                    </p:cNvSpPr>
                    <p:nvPr/>
                  </p:nvSpPr>
                  <p:spPr bwMode="auto">
                    <a:xfrm>
                      <a:off x="1151" y="1775"/>
                      <a:ext cx="71" cy="33"/>
                    </a:xfrm>
                    <a:custGeom>
                      <a:avLst/>
                      <a:gdLst>
                        <a:gd name="T0" fmla="*/ 71 w 71"/>
                        <a:gd name="T1" fmla="*/ 22 h 33"/>
                        <a:gd name="T2" fmla="*/ 68 w 71"/>
                        <a:gd name="T3" fmla="*/ 0 h 33"/>
                        <a:gd name="T4" fmla="*/ 0 w 71"/>
                        <a:gd name="T5" fmla="*/ 11 h 33"/>
                        <a:gd name="T6" fmla="*/ 2 w 71"/>
                        <a:gd name="T7" fmla="*/ 33 h 33"/>
                        <a:gd name="T8" fmla="*/ 71 w 71"/>
                        <a:gd name="T9" fmla="*/ 22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1" h="33">
                          <a:moveTo>
                            <a:pt x="71" y="22"/>
                          </a:moveTo>
                          <a:lnTo>
                            <a:pt x="68" y="0"/>
                          </a:lnTo>
                          <a:lnTo>
                            <a:pt x="0" y="11"/>
                          </a:lnTo>
                          <a:lnTo>
                            <a:pt x="2" y="33"/>
                          </a:lnTo>
                          <a:lnTo>
                            <a:pt x="71" y="22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04" name="Freeform 134"/>
                    <p:cNvSpPr>
                      <a:spLocks/>
                    </p:cNvSpPr>
                    <p:nvPr/>
                  </p:nvSpPr>
                  <p:spPr bwMode="auto">
                    <a:xfrm>
                      <a:off x="1123" y="1816"/>
                      <a:ext cx="74" cy="30"/>
                    </a:xfrm>
                    <a:custGeom>
                      <a:avLst/>
                      <a:gdLst>
                        <a:gd name="T0" fmla="*/ 74 w 74"/>
                        <a:gd name="T1" fmla="*/ 22 h 30"/>
                        <a:gd name="T2" fmla="*/ 72 w 74"/>
                        <a:gd name="T3" fmla="*/ 0 h 30"/>
                        <a:gd name="T4" fmla="*/ 0 w 74"/>
                        <a:gd name="T5" fmla="*/ 8 h 30"/>
                        <a:gd name="T6" fmla="*/ 3 w 74"/>
                        <a:gd name="T7" fmla="*/ 30 h 30"/>
                        <a:gd name="T8" fmla="*/ 74 w 74"/>
                        <a:gd name="T9" fmla="*/ 22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30">
                          <a:moveTo>
                            <a:pt x="74" y="22"/>
                          </a:moveTo>
                          <a:lnTo>
                            <a:pt x="72" y="0"/>
                          </a:lnTo>
                          <a:lnTo>
                            <a:pt x="0" y="8"/>
                          </a:lnTo>
                          <a:lnTo>
                            <a:pt x="3" y="30"/>
                          </a:lnTo>
                          <a:lnTo>
                            <a:pt x="74" y="22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05" name="Freeform 135"/>
                    <p:cNvSpPr>
                      <a:spLocks/>
                    </p:cNvSpPr>
                    <p:nvPr/>
                  </p:nvSpPr>
                  <p:spPr bwMode="auto">
                    <a:xfrm>
                      <a:off x="1084" y="1860"/>
                      <a:ext cx="75" cy="30"/>
                    </a:xfrm>
                    <a:custGeom>
                      <a:avLst/>
                      <a:gdLst>
                        <a:gd name="T0" fmla="*/ 75 w 75"/>
                        <a:gd name="T1" fmla="*/ 22 h 30"/>
                        <a:gd name="T2" fmla="*/ 72 w 75"/>
                        <a:gd name="T3" fmla="*/ 0 h 30"/>
                        <a:gd name="T4" fmla="*/ 0 w 75"/>
                        <a:gd name="T5" fmla="*/ 8 h 30"/>
                        <a:gd name="T6" fmla="*/ 3 w 75"/>
                        <a:gd name="T7" fmla="*/ 30 h 30"/>
                        <a:gd name="T8" fmla="*/ 75 w 75"/>
                        <a:gd name="T9" fmla="*/ 22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30">
                          <a:moveTo>
                            <a:pt x="75" y="22"/>
                          </a:moveTo>
                          <a:lnTo>
                            <a:pt x="72" y="0"/>
                          </a:lnTo>
                          <a:lnTo>
                            <a:pt x="0" y="8"/>
                          </a:lnTo>
                          <a:lnTo>
                            <a:pt x="3" y="30"/>
                          </a:lnTo>
                          <a:lnTo>
                            <a:pt x="75" y="22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76" name="Group 149"/>
                  <p:cNvGrpSpPr>
                    <a:grpSpLocks/>
                  </p:cNvGrpSpPr>
                  <p:nvPr/>
                </p:nvGrpSpPr>
                <p:grpSpPr bwMode="auto">
                  <a:xfrm>
                    <a:off x="1732" y="1552"/>
                    <a:ext cx="281" cy="534"/>
                    <a:chOff x="1732" y="1552"/>
                    <a:chExt cx="281" cy="534"/>
                  </a:xfrm>
                </p:grpSpPr>
                <p:sp>
                  <p:nvSpPr>
                    <p:cNvPr id="87" name="Freeform 137"/>
                    <p:cNvSpPr>
                      <a:spLocks/>
                    </p:cNvSpPr>
                    <p:nvPr/>
                  </p:nvSpPr>
                  <p:spPr bwMode="auto">
                    <a:xfrm>
                      <a:off x="1941" y="1552"/>
                      <a:ext cx="72" cy="35"/>
                    </a:xfrm>
                    <a:custGeom>
                      <a:avLst/>
                      <a:gdLst>
                        <a:gd name="T0" fmla="*/ 72 w 72"/>
                        <a:gd name="T1" fmla="*/ 19 h 35"/>
                        <a:gd name="T2" fmla="*/ 69 w 72"/>
                        <a:gd name="T3" fmla="*/ 0 h 35"/>
                        <a:gd name="T4" fmla="*/ 0 w 72"/>
                        <a:gd name="T5" fmla="*/ 16 h 35"/>
                        <a:gd name="T6" fmla="*/ 3 w 72"/>
                        <a:gd name="T7" fmla="*/ 35 h 35"/>
                        <a:gd name="T8" fmla="*/ 72 w 72"/>
                        <a:gd name="T9" fmla="*/ 19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5">
                          <a:moveTo>
                            <a:pt x="72" y="19"/>
                          </a:moveTo>
                          <a:lnTo>
                            <a:pt x="69" y="0"/>
                          </a:lnTo>
                          <a:lnTo>
                            <a:pt x="0" y="16"/>
                          </a:lnTo>
                          <a:lnTo>
                            <a:pt x="3" y="35"/>
                          </a:lnTo>
                          <a:lnTo>
                            <a:pt x="72" y="1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88" name="Freeform 138"/>
                    <p:cNvSpPr>
                      <a:spLocks/>
                    </p:cNvSpPr>
                    <p:nvPr/>
                  </p:nvSpPr>
                  <p:spPr bwMode="auto">
                    <a:xfrm>
                      <a:off x="1902" y="1637"/>
                      <a:ext cx="72" cy="36"/>
                    </a:xfrm>
                    <a:custGeom>
                      <a:avLst/>
                      <a:gdLst>
                        <a:gd name="T0" fmla="*/ 72 w 72"/>
                        <a:gd name="T1" fmla="*/ 19 h 36"/>
                        <a:gd name="T2" fmla="*/ 69 w 72"/>
                        <a:gd name="T3" fmla="*/ 0 h 36"/>
                        <a:gd name="T4" fmla="*/ 0 w 72"/>
                        <a:gd name="T5" fmla="*/ 16 h 36"/>
                        <a:gd name="T6" fmla="*/ 3 w 72"/>
                        <a:gd name="T7" fmla="*/ 36 h 36"/>
                        <a:gd name="T8" fmla="*/ 72 w 72"/>
                        <a:gd name="T9" fmla="*/ 19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6">
                          <a:moveTo>
                            <a:pt x="72" y="19"/>
                          </a:moveTo>
                          <a:lnTo>
                            <a:pt x="69" y="0"/>
                          </a:lnTo>
                          <a:lnTo>
                            <a:pt x="0" y="16"/>
                          </a:lnTo>
                          <a:lnTo>
                            <a:pt x="3" y="36"/>
                          </a:lnTo>
                          <a:lnTo>
                            <a:pt x="72" y="1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89" name="Freeform 139"/>
                    <p:cNvSpPr>
                      <a:spLocks/>
                    </p:cNvSpPr>
                    <p:nvPr/>
                  </p:nvSpPr>
                  <p:spPr bwMode="auto">
                    <a:xfrm>
                      <a:off x="1883" y="1686"/>
                      <a:ext cx="72" cy="34"/>
                    </a:xfrm>
                    <a:custGeom>
                      <a:avLst/>
                      <a:gdLst>
                        <a:gd name="T0" fmla="*/ 72 w 72"/>
                        <a:gd name="T1" fmla="*/ 20 h 34"/>
                        <a:gd name="T2" fmla="*/ 69 w 72"/>
                        <a:gd name="T3" fmla="*/ 0 h 34"/>
                        <a:gd name="T4" fmla="*/ 0 w 72"/>
                        <a:gd name="T5" fmla="*/ 14 h 34"/>
                        <a:gd name="T6" fmla="*/ 3 w 72"/>
                        <a:gd name="T7" fmla="*/ 34 h 34"/>
                        <a:gd name="T8" fmla="*/ 72 w 72"/>
                        <a:gd name="T9" fmla="*/ 20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4">
                          <a:moveTo>
                            <a:pt x="72" y="20"/>
                          </a:moveTo>
                          <a:lnTo>
                            <a:pt x="69" y="0"/>
                          </a:lnTo>
                          <a:lnTo>
                            <a:pt x="0" y="14"/>
                          </a:lnTo>
                          <a:lnTo>
                            <a:pt x="3" y="34"/>
                          </a:lnTo>
                          <a:lnTo>
                            <a:pt x="72" y="2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90" name="Freeform 140"/>
                    <p:cNvSpPr>
                      <a:spLocks/>
                    </p:cNvSpPr>
                    <p:nvPr/>
                  </p:nvSpPr>
                  <p:spPr bwMode="auto">
                    <a:xfrm>
                      <a:off x="1836" y="1783"/>
                      <a:ext cx="72" cy="36"/>
                    </a:xfrm>
                    <a:custGeom>
                      <a:avLst/>
                      <a:gdLst>
                        <a:gd name="T0" fmla="*/ 72 w 72"/>
                        <a:gd name="T1" fmla="*/ 19 h 36"/>
                        <a:gd name="T2" fmla="*/ 69 w 72"/>
                        <a:gd name="T3" fmla="*/ 0 h 36"/>
                        <a:gd name="T4" fmla="*/ 0 w 72"/>
                        <a:gd name="T5" fmla="*/ 16 h 36"/>
                        <a:gd name="T6" fmla="*/ 3 w 72"/>
                        <a:gd name="T7" fmla="*/ 36 h 36"/>
                        <a:gd name="T8" fmla="*/ 72 w 72"/>
                        <a:gd name="T9" fmla="*/ 19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6">
                          <a:moveTo>
                            <a:pt x="72" y="19"/>
                          </a:moveTo>
                          <a:lnTo>
                            <a:pt x="69" y="0"/>
                          </a:lnTo>
                          <a:lnTo>
                            <a:pt x="0" y="16"/>
                          </a:lnTo>
                          <a:lnTo>
                            <a:pt x="3" y="36"/>
                          </a:lnTo>
                          <a:lnTo>
                            <a:pt x="72" y="1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91" name="Freeform 141"/>
                    <p:cNvSpPr>
                      <a:spLocks/>
                    </p:cNvSpPr>
                    <p:nvPr/>
                  </p:nvSpPr>
                  <p:spPr bwMode="auto">
                    <a:xfrm>
                      <a:off x="1919" y="1593"/>
                      <a:ext cx="80" cy="33"/>
                    </a:xfrm>
                    <a:custGeom>
                      <a:avLst/>
                      <a:gdLst>
                        <a:gd name="T0" fmla="*/ 80 w 80"/>
                        <a:gd name="T1" fmla="*/ 19 h 33"/>
                        <a:gd name="T2" fmla="*/ 77 w 80"/>
                        <a:gd name="T3" fmla="*/ 0 h 33"/>
                        <a:gd name="T4" fmla="*/ 0 w 80"/>
                        <a:gd name="T5" fmla="*/ 14 h 33"/>
                        <a:gd name="T6" fmla="*/ 3 w 80"/>
                        <a:gd name="T7" fmla="*/ 33 h 33"/>
                        <a:gd name="T8" fmla="*/ 80 w 80"/>
                        <a:gd name="T9" fmla="*/ 19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0" h="33">
                          <a:moveTo>
                            <a:pt x="80" y="19"/>
                          </a:moveTo>
                          <a:lnTo>
                            <a:pt x="77" y="0"/>
                          </a:lnTo>
                          <a:lnTo>
                            <a:pt x="0" y="14"/>
                          </a:lnTo>
                          <a:lnTo>
                            <a:pt x="3" y="33"/>
                          </a:lnTo>
                          <a:lnTo>
                            <a:pt x="80" y="1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92" name="Freeform 142"/>
                    <p:cNvSpPr>
                      <a:spLocks/>
                    </p:cNvSpPr>
                    <p:nvPr/>
                  </p:nvSpPr>
                  <p:spPr bwMode="auto">
                    <a:xfrm>
                      <a:off x="1864" y="1733"/>
                      <a:ext cx="71" cy="36"/>
                    </a:xfrm>
                    <a:custGeom>
                      <a:avLst/>
                      <a:gdLst>
                        <a:gd name="T0" fmla="*/ 71 w 71"/>
                        <a:gd name="T1" fmla="*/ 20 h 36"/>
                        <a:gd name="T2" fmla="*/ 69 w 71"/>
                        <a:gd name="T3" fmla="*/ 0 h 36"/>
                        <a:gd name="T4" fmla="*/ 0 w 71"/>
                        <a:gd name="T5" fmla="*/ 17 h 36"/>
                        <a:gd name="T6" fmla="*/ 3 w 71"/>
                        <a:gd name="T7" fmla="*/ 36 h 36"/>
                        <a:gd name="T8" fmla="*/ 71 w 71"/>
                        <a:gd name="T9" fmla="*/ 20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1" h="36">
                          <a:moveTo>
                            <a:pt x="71" y="20"/>
                          </a:moveTo>
                          <a:lnTo>
                            <a:pt x="69" y="0"/>
                          </a:lnTo>
                          <a:lnTo>
                            <a:pt x="0" y="17"/>
                          </a:lnTo>
                          <a:lnTo>
                            <a:pt x="3" y="36"/>
                          </a:lnTo>
                          <a:lnTo>
                            <a:pt x="71" y="2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93" name="Freeform 143"/>
                    <p:cNvSpPr>
                      <a:spLocks/>
                    </p:cNvSpPr>
                    <p:nvPr/>
                  </p:nvSpPr>
                  <p:spPr bwMode="auto">
                    <a:xfrm>
                      <a:off x="1828" y="1827"/>
                      <a:ext cx="72" cy="36"/>
                    </a:xfrm>
                    <a:custGeom>
                      <a:avLst/>
                      <a:gdLst>
                        <a:gd name="T0" fmla="*/ 72 w 72"/>
                        <a:gd name="T1" fmla="*/ 19 h 36"/>
                        <a:gd name="T2" fmla="*/ 66 w 72"/>
                        <a:gd name="T3" fmla="*/ 0 h 36"/>
                        <a:gd name="T4" fmla="*/ 0 w 72"/>
                        <a:gd name="T5" fmla="*/ 16 h 36"/>
                        <a:gd name="T6" fmla="*/ 6 w 72"/>
                        <a:gd name="T7" fmla="*/ 36 h 36"/>
                        <a:gd name="T8" fmla="*/ 72 w 72"/>
                        <a:gd name="T9" fmla="*/ 19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6">
                          <a:moveTo>
                            <a:pt x="72" y="19"/>
                          </a:moveTo>
                          <a:lnTo>
                            <a:pt x="66" y="0"/>
                          </a:lnTo>
                          <a:lnTo>
                            <a:pt x="0" y="16"/>
                          </a:lnTo>
                          <a:lnTo>
                            <a:pt x="6" y="36"/>
                          </a:lnTo>
                          <a:lnTo>
                            <a:pt x="72" y="1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94" name="Freeform 144"/>
                    <p:cNvSpPr>
                      <a:spLocks/>
                    </p:cNvSpPr>
                    <p:nvPr/>
                  </p:nvSpPr>
                  <p:spPr bwMode="auto">
                    <a:xfrm>
                      <a:off x="1809" y="1871"/>
                      <a:ext cx="71" cy="36"/>
                    </a:xfrm>
                    <a:custGeom>
                      <a:avLst/>
                      <a:gdLst>
                        <a:gd name="T0" fmla="*/ 71 w 71"/>
                        <a:gd name="T1" fmla="*/ 19 h 36"/>
                        <a:gd name="T2" fmla="*/ 69 w 71"/>
                        <a:gd name="T3" fmla="*/ 0 h 36"/>
                        <a:gd name="T4" fmla="*/ 0 w 71"/>
                        <a:gd name="T5" fmla="*/ 16 h 36"/>
                        <a:gd name="T6" fmla="*/ 2 w 71"/>
                        <a:gd name="T7" fmla="*/ 36 h 36"/>
                        <a:gd name="T8" fmla="*/ 71 w 71"/>
                        <a:gd name="T9" fmla="*/ 19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1" h="36">
                          <a:moveTo>
                            <a:pt x="71" y="19"/>
                          </a:moveTo>
                          <a:lnTo>
                            <a:pt x="69" y="0"/>
                          </a:lnTo>
                          <a:lnTo>
                            <a:pt x="0" y="16"/>
                          </a:lnTo>
                          <a:lnTo>
                            <a:pt x="2" y="36"/>
                          </a:lnTo>
                          <a:lnTo>
                            <a:pt x="71" y="1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95" name="Freeform 145"/>
                    <p:cNvSpPr>
                      <a:spLocks/>
                    </p:cNvSpPr>
                    <p:nvPr/>
                  </p:nvSpPr>
                  <p:spPr bwMode="auto">
                    <a:xfrm>
                      <a:off x="1792" y="1912"/>
                      <a:ext cx="72" cy="36"/>
                    </a:xfrm>
                    <a:custGeom>
                      <a:avLst/>
                      <a:gdLst>
                        <a:gd name="T0" fmla="*/ 72 w 72"/>
                        <a:gd name="T1" fmla="*/ 20 h 36"/>
                        <a:gd name="T2" fmla="*/ 69 w 72"/>
                        <a:gd name="T3" fmla="*/ 0 h 36"/>
                        <a:gd name="T4" fmla="*/ 0 w 72"/>
                        <a:gd name="T5" fmla="*/ 17 h 36"/>
                        <a:gd name="T6" fmla="*/ 3 w 72"/>
                        <a:gd name="T7" fmla="*/ 36 h 36"/>
                        <a:gd name="T8" fmla="*/ 72 w 72"/>
                        <a:gd name="T9" fmla="*/ 20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6">
                          <a:moveTo>
                            <a:pt x="72" y="20"/>
                          </a:moveTo>
                          <a:lnTo>
                            <a:pt x="69" y="0"/>
                          </a:lnTo>
                          <a:lnTo>
                            <a:pt x="0" y="17"/>
                          </a:lnTo>
                          <a:lnTo>
                            <a:pt x="3" y="36"/>
                          </a:lnTo>
                          <a:lnTo>
                            <a:pt x="72" y="2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96" name="Freeform 146"/>
                    <p:cNvSpPr>
                      <a:spLocks/>
                    </p:cNvSpPr>
                    <p:nvPr/>
                  </p:nvSpPr>
                  <p:spPr bwMode="auto">
                    <a:xfrm>
                      <a:off x="1759" y="1959"/>
                      <a:ext cx="72" cy="36"/>
                    </a:xfrm>
                    <a:custGeom>
                      <a:avLst/>
                      <a:gdLst>
                        <a:gd name="T0" fmla="*/ 72 w 72"/>
                        <a:gd name="T1" fmla="*/ 19 h 36"/>
                        <a:gd name="T2" fmla="*/ 69 w 72"/>
                        <a:gd name="T3" fmla="*/ 0 h 36"/>
                        <a:gd name="T4" fmla="*/ 0 w 72"/>
                        <a:gd name="T5" fmla="*/ 17 h 36"/>
                        <a:gd name="T6" fmla="*/ 3 w 72"/>
                        <a:gd name="T7" fmla="*/ 36 h 36"/>
                        <a:gd name="T8" fmla="*/ 72 w 72"/>
                        <a:gd name="T9" fmla="*/ 19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6">
                          <a:moveTo>
                            <a:pt x="72" y="19"/>
                          </a:moveTo>
                          <a:lnTo>
                            <a:pt x="69" y="0"/>
                          </a:lnTo>
                          <a:lnTo>
                            <a:pt x="0" y="17"/>
                          </a:lnTo>
                          <a:lnTo>
                            <a:pt x="3" y="36"/>
                          </a:lnTo>
                          <a:lnTo>
                            <a:pt x="72" y="1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97" name="Freeform 147"/>
                    <p:cNvSpPr>
                      <a:spLocks/>
                    </p:cNvSpPr>
                    <p:nvPr/>
                  </p:nvSpPr>
                  <p:spPr bwMode="auto">
                    <a:xfrm>
                      <a:off x="1756" y="2000"/>
                      <a:ext cx="72" cy="36"/>
                    </a:xfrm>
                    <a:custGeom>
                      <a:avLst/>
                      <a:gdLst>
                        <a:gd name="T0" fmla="*/ 72 w 72"/>
                        <a:gd name="T1" fmla="*/ 20 h 36"/>
                        <a:gd name="T2" fmla="*/ 69 w 72"/>
                        <a:gd name="T3" fmla="*/ 0 h 36"/>
                        <a:gd name="T4" fmla="*/ 0 w 72"/>
                        <a:gd name="T5" fmla="*/ 17 h 36"/>
                        <a:gd name="T6" fmla="*/ 3 w 72"/>
                        <a:gd name="T7" fmla="*/ 36 h 36"/>
                        <a:gd name="T8" fmla="*/ 72 w 72"/>
                        <a:gd name="T9" fmla="*/ 20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6">
                          <a:moveTo>
                            <a:pt x="72" y="20"/>
                          </a:moveTo>
                          <a:lnTo>
                            <a:pt x="69" y="0"/>
                          </a:lnTo>
                          <a:lnTo>
                            <a:pt x="0" y="17"/>
                          </a:lnTo>
                          <a:lnTo>
                            <a:pt x="3" y="36"/>
                          </a:lnTo>
                          <a:lnTo>
                            <a:pt x="72" y="2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98" name="Freeform 148"/>
                    <p:cNvSpPr>
                      <a:spLocks/>
                    </p:cNvSpPr>
                    <p:nvPr/>
                  </p:nvSpPr>
                  <p:spPr bwMode="auto">
                    <a:xfrm>
                      <a:off x="1732" y="2050"/>
                      <a:ext cx="71" cy="36"/>
                    </a:xfrm>
                    <a:custGeom>
                      <a:avLst/>
                      <a:gdLst>
                        <a:gd name="T0" fmla="*/ 71 w 71"/>
                        <a:gd name="T1" fmla="*/ 19 h 36"/>
                        <a:gd name="T2" fmla="*/ 68 w 71"/>
                        <a:gd name="T3" fmla="*/ 0 h 36"/>
                        <a:gd name="T4" fmla="*/ 0 w 71"/>
                        <a:gd name="T5" fmla="*/ 16 h 36"/>
                        <a:gd name="T6" fmla="*/ 2 w 71"/>
                        <a:gd name="T7" fmla="*/ 36 h 36"/>
                        <a:gd name="T8" fmla="*/ 71 w 71"/>
                        <a:gd name="T9" fmla="*/ 19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1" h="36">
                          <a:moveTo>
                            <a:pt x="71" y="19"/>
                          </a:moveTo>
                          <a:lnTo>
                            <a:pt x="68" y="0"/>
                          </a:lnTo>
                          <a:lnTo>
                            <a:pt x="0" y="16"/>
                          </a:lnTo>
                          <a:lnTo>
                            <a:pt x="2" y="36"/>
                          </a:lnTo>
                          <a:lnTo>
                            <a:pt x="71" y="19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77" name="Group 159"/>
                  <p:cNvGrpSpPr>
                    <a:grpSpLocks/>
                  </p:cNvGrpSpPr>
                  <p:nvPr/>
                </p:nvGrpSpPr>
                <p:grpSpPr bwMode="auto">
                  <a:xfrm>
                    <a:off x="2481" y="1579"/>
                    <a:ext cx="253" cy="364"/>
                    <a:chOff x="2481" y="1579"/>
                    <a:chExt cx="253" cy="364"/>
                  </a:xfrm>
                </p:grpSpPr>
                <p:sp>
                  <p:nvSpPr>
                    <p:cNvPr id="78" name="Freeform 150"/>
                    <p:cNvSpPr>
                      <a:spLocks/>
                    </p:cNvSpPr>
                    <p:nvPr/>
                  </p:nvSpPr>
                  <p:spPr bwMode="auto">
                    <a:xfrm>
                      <a:off x="2660" y="1579"/>
                      <a:ext cx="74" cy="58"/>
                    </a:xfrm>
                    <a:custGeom>
                      <a:avLst/>
                      <a:gdLst>
                        <a:gd name="T0" fmla="*/ 11 w 74"/>
                        <a:gd name="T1" fmla="*/ 0 h 58"/>
                        <a:gd name="T2" fmla="*/ 0 w 74"/>
                        <a:gd name="T3" fmla="*/ 17 h 58"/>
                        <a:gd name="T4" fmla="*/ 63 w 74"/>
                        <a:gd name="T5" fmla="*/ 58 h 58"/>
                        <a:gd name="T6" fmla="*/ 74 w 74"/>
                        <a:gd name="T7" fmla="*/ 41 h 58"/>
                        <a:gd name="T8" fmla="*/ 11 w 74"/>
                        <a:gd name="T9" fmla="*/ 0 h 5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58">
                          <a:moveTo>
                            <a:pt x="11" y="0"/>
                          </a:moveTo>
                          <a:lnTo>
                            <a:pt x="0" y="17"/>
                          </a:lnTo>
                          <a:lnTo>
                            <a:pt x="63" y="58"/>
                          </a:lnTo>
                          <a:lnTo>
                            <a:pt x="74" y="41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79" name="Freeform 151"/>
                    <p:cNvSpPr>
                      <a:spLocks/>
                    </p:cNvSpPr>
                    <p:nvPr/>
                  </p:nvSpPr>
                  <p:spPr bwMode="auto">
                    <a:xfrm>
                      <a:off x="2618" y="1653"/>
                      <a:ext cx="77" cy="58"/>
                    </a:xfrm>
                    <a:custGeom>
                      <a:avLst/>
                      <a:gdLst>
                        <a:gd name="T0" fmla="*/ 11 w 77"/>
                        <a:gd name="T1" fmla="*/ 0 h 58"/>
                        <a:gd name="T2" fmla="*/ 0 w 77"/>
                        <a:gd name="T3" fmla="*/ 17 h 58"/>
                        <a:gd name="T4" fmla="*/ 66 w 77"/>
                        <a:gd name="T5" fmla="*/ 58 h 58"/>
                        <a:gd name="T6" fmla="*/ 77 w 77"/>
                        <a:gd name="T7" fmla="*/ 42 h 58"/>
                        <a:gd name="T8" fmla="*/ 11 w 77"/>
                        <a:gd name="T9" fmla="*/ 0 h 5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58">
                          <a:moveTo>
                            <a:pt x="11" y="0"/>
                          </a:moveTo>
                          <a:lnTo>
                            <a:pt x="0" y="17"/>
                          </a:lnTo>
                          <a:lnTo>
                            <a:pt x="66" y="58"/>
                          </a:lnTo>
                          <a:lnTo>
                            <a:pt x="77" y="42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80" name="Freeform 152"/>
                    <p:cNvSpPr>
                      <a:spLocks/>
                    </p:cNvSpPr>
                    <p:nvPr/>
                  </p:nvSpPr>
                  <p:spPr bwMode="auto">
                    <a:xfrm>
                      <a:off x="2596" y="1689"/>
                      <a:ext cx="75" cy="58"/>
                    </a:xfrm>
                    <a:custGeom>
                      <a:avLst/>
                      <a:gdLst>
                        <a:gd name="T0" fmla="*/ 11 w 75"/>
                        <a:gd name="T1" fmla="*/ 0 h 58"/>
                        <a:gd name="T2" fmla="*/ 0 w 75"/>
                        <a:gd name="T3" fmla="*/ 17 h 58"/>
                        <a:gd name="T4" fmla="*/ 64 w 75"/>
                        <a:gd name="T5" fmla="*/ 58 h 58"/>
                        <a:gd name="T6" fmla="*/ 75 w 75"/>
                        <a:gd name="T7" fmla="*/ 42 h 58"/>
                        <a:gd name="T8" fmla="*/ 11 w 75"/>
                        <a:gd name="T9" fmla="*/ 0 h 5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58">
                          <a:moveTo>
                            <a:pt x="11" y="0"/>
                          </a:moveTo>
                          <a:lnTo>
                            <a:pt x="0" y="17"/>
                          </a:lnTo>
                          <a:lnTo>
                            <a:pt x="64" y="58"/>
                          </a:lnTo>
                          <a:lnTo>
                            <a:pt x="75" y="42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81" name="Freeform 153"/>
                    <p:cNvSpPr>
                      <a:spLocks/>
                    </p:cNvSpPr>
                    <p:nvPr/>
                  </p:nvSpPr>
                  <p:spPr bwMode="auto">
                    <a:xfrm>
                      <a:off x="2525" y="1810"/>
                      <a:ext cx="74" cy="58"/>
                    </a:xfrm>
                    <a:custGeom>
                      <a:avLst/>
                      <a:gdLst>
                        <a:gd name="T0" fmla="*/ 11 w 74"/>
                        <a:gd name="T1" fmla="*/ 0 h 58"/>
                        <a:gd name="T2" fmla="*/ 0 w 74"/>
                        <a:gd name="T3" fmla="*/ 17 h 58"/>
                        <a:gd name="T4" fmla="*/ 63 w 74"/>
                        <a:gd name="T5" fmla="*/ 58 h 58"/>
                        <a:gd name="T6" fmla="*/ 74 w 74"/>
                        <a:gd name="T7" fmla="*/ 42 h 58"/>
                        <a:gd name="T8" fmla="*/ 11 w 74"/>
                        <a:gd name="T9" fmla="*/ 0 h 5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58">
                          <a:moveTo>
                            <a:pt x="11" y="0"/>
                          </a:moveTo>
                          <a:lnTo>
                            <a:pt x="0" y="17"/>
                          </a:lnTo>
                          <a:lnTo>
                            <a:pt x="63" y="58"/>
                          </a:lnTo>
                          <a:lnTo>
                            <a:pt x="74" y="42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82" name="Freeform 154"/>
                    <p:cNvSpPr>
                      <a:spLocks/>
                    </p:cNvSpPr>
                    <p:nvPr/>
                  </p:nvSpPr>
                  <p:spPr bwMode="auto">
                    <a:xfrm>
                      <a:off x="2552" y="1769"/>
                      <a:ext cx="75" cy="58"/>
                    </a:xfrm>
                    <a:custGeom>
                      <a:avLst/>
                      <a:gdLst>
                        <a:gd name="T0" fmla="*/ 11 w 75"/>
                        <a:gd name="T1" fmla="*/ 0 h 58"/>
                        <a:gd name="T2" fmla="*/ 0 w 75"/>
                        <a:gd name="T3" fmla="*/ 17 h 58"/>
                        <a:gd name="T4" fmla="*/ 64 w 75"/>
                        <a:gd name="T5" fmla="*/ 58 h 58"/>
                        <a:gd name="T6" fmla="*/ 75 w 75"/>
                        <a:gd name="T7" fmla="*/ 41 h 58"/>
                        <a:gd name="T8" fmla="*/ 11 w 75"/>
                        <a:gd name="T9" fmla="*/ 0 h 5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58">
                          <a:moveTo>
                            <a:pt x="11" y="0"/>
                          </a:moveTo>
                          <a:lnTo>
                            <a:pt x="0" y="17"/>
                          </a:lnTo>
                          <a:lnTo>
                            <a:pt x="64" y="58"/>
                          </a:lnTo>
                          <a:lnTo>
                            <a:pt x="75" y="41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83" name="Freeform 155"/>
                    <p:cNvSpPr>
                      <a:spLocks/>
                    </p:cNvSpPr>
                    <p:nvPr/>
                  </p:nvSpPr>
                  <p:spPr bwMode="auto">
                    <a:xfrm>
                      <a:off x="2572" y="1728"/>
                      <a:ext cx="74" cy="58"/>
                    </a:xfrm>
                    <a:custGeom>
                      <a:avLst/>
                      <a:gdLst>
                        <a:gd name="T0" fmla="*/ 11 w 74"/>
                        <a:gd name="T1" fmla="*/ 0 h 58"/>
                        <a:gd name="T2" fmla="*/ 0 w 74"/>
                        <a:gd name="T3" fmla="*/ 16 h 58"/>
                        <a:gd name="T4" fmla="*/ 63 w 74"/>
                        <a:gd name="T5" fmla="*/ 58 h 58"/>
                        <a:gd name="T6" fmla="*/ 74 w 74"/>
                        <a:gd name="T7" fmla="*/ 41 h 58"/>
                        <a:gd name="T8" fmla="*/ 11 w 74"/>
                        <a:gd name="T9" fmla="*/ 0 h 5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58">
                          <a:moveTo>
                            <a:pt x="11" y="0"/>
                          </a:moveTo>
                          <a:lnTo>
                            <a:pt x="0" y="16"/>
                          </a:lnTo>
                          <a:lnTo>
                            <a:pt x="63" y="58"/>
                          </a:lnTo>
                          <a:lnTo>
                            <a:pt x="74" y="41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84" name="Freeform 156"/>
                    <p:cNvSpPr>
                      <a:spLocks/>
                    </p:cNvSpPr>
                    <p:nvPr/>
                  </p:nvSpPr>
                  <p:spPr bwMode="auto">
                    <a:xfrm>
                      <a:off x="2635" y="1618"/>
                      <a:ext cx="74" cy="57"/>
                    </a:xfrm>
                    <a:custGeom>
                      <a:avLst/>
                      <a:gdLst>
                        <a:gd name="T0" fmla="*/ 11 w 74"/>
                        <a:gd name="T1" fmla="*/ 0 h 57"/>
                        <a:gd name="T2" fmla="*/ 0 w 74"/>
                        <a:gd name="T3" fmla="*/ 16 h 57"/>
                        <a:gd name="T4" fmla="*/ 63 w 74"/>
                        <a:gd name="T5" fmla="*/ 57 h 57"/>
                        <a:gd name="T6" fmla="*/ 74 w 74"/>
                        <a:gd name="T7" fmla="*/ 41 h 57"/>
                        <a:gd name="T8" fmla="*/ 11 w 74"/>
                        <a:gd name="T9" fmla="*/ 0 h 5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57">
                          <a:moveTo>
                            <a:pt x="11" y="0"/>
                          </a:moveTo>
                          <a:lnTo>
                            <a:pt x="0" y="16"/>
                          </a:lnTo>
                          <a:lnTo>
                            <a:pt x="63" y="57"/>
                          </a:lnTo>
                          <a:lnTo>
                            <a:pt x="74" y="41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85" name="Freeform 157"/>
                    <p:cNvSpPr>
                      <a:spLocks/>
                    </p:cNvSpPr>
                    <p:nvPr/>
                  </p:nvSpPr>
                  <p:spPr bwMode="auto">
                    <a:xfrm>
                      <a:off x="2481" y="1885"/>
                      <a:ext cx="74" cy="58"/>
                    </a:xfrm>
                    <a:custGeom>
                      <a:avLst/>
                      <a:gdLst>
                        <a:gd name="T0" fmla="*/ 11 w 74"/>
                        <a:gd name="T1" fmla="*/ 0 h 58"/>
                        <a:gd name="T2" fmla="*/ 0 w 74"/>
                        <a:gd name="T3" fmla="*/ 16 h 58"/>
                        <a:gd name="T4" fmla="*/ 63 w 74"/>
                        <a:gd name="T5" fmla="*/ 58 h 58"/>
                        <a:gd name="T6" fmla="*/ 74 w 74"/>
                        <a:gd name="T7" fmla="*/ 41 h 58"/>
                        <a:gd name="T8" fmla="*/ 11 w 74"/>
                        <a:gd name="T9" fmla="*/ 0 h 5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58">
                          <a:moveTo>
                            <a:pt x="11" y="0"/>
                          </a:moveTo>
                          <a:lnTo>
                            <a:pt x="0" y="16"/>
                          </a:lnTo>
                          <a:lnTo>
                            <a:pt x="63" y="58"/>
                          </a:lnTo>
                          <a:lnTo>
                            <a:pt x="74" y="41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86" name="Freeform 158"/>
                    <p:cNvSpPr>
                      <a:spLocks/>
                    </p:cNvSpPr>
                    <p:nvPr/>
                  </p:nvSpPr>
                  <p:spPr bwMode="auto">
                    <a:xfrm>
                      <a:off x="2500" y="1843"/>
                      <a:ext cx="74" cy="58"/>
                    </a:xfrm>
                    <a:custGeom>
                      <a:avLst/>
                      <a:gdLst>
                        <a:gd name="T0" fmla="*/ 11 w 74"/>
                        <a:gd name="T1" fmla="*/ 0 h 58"/>
                        <a:gd name="T2" fmla="*/ 0 w 74"/>
                        <a:gd name="T3" fmla="*/ 17 h 58"/>
                        <a:gd name="T4" fmla="*/ 63 w 74"/>
                        <a:gd name="T5" fmla="*/ 58 h 58"/>
                        <a:gd name="T6" fmla="*/ 74 w 74"/>
                        <a:gd name="T7" fmla="*/ 42 h 58"/>
                        <a:gd name="T8" fmla="*/ 11 w 74"/>
                        <a:gd name="T9" fmla="*/ 0 h 5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58">
                          <a:moveTo>
                            <a:pt x="11" y="0"/>
                          </a:moveTo>
                          <a:lnTo>
                            <a:pt x="0" y="17"/>
                          </a:lnTo>
                          <a:lnTo>
                            <a:pt x="63" y="58"/>
                          </a:lnTo>
                          <a:lnTo>
                            <a:pt x="74" y="42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solidFill>
                      <a:srgbClr val="FF00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</p:grpSp>
            </p:grpSp>
            <p:grpSp>
              <p:nvGrpSpPr>
                <p:cNvPr id="52" name="Group 173"/>
                <p:cNvGrpSpPr>
                  <a:grpSpLocks/>
                </p:cNvGrpSpPr>
                <p:nvPr/>
              </p:nvGrpSpPr>
              <p:grpSpPr bwMode="auto">
                <a:xfrm>
                  <a:off x="1250" y="2408"/>
                  <a:ext cx="1090" cy="595"/>
                  <a:chOff x="1250" y="2408"/>
                  <a:chExt cx="1090" cy="595"/>
                </a:xfrm>
              </p:grpSpPr>
              <p:sp>
                <p:nvSpPr>
                  <p:cNvPr id="53" name="Line 16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429" y="2482"/>
                    <a:ext cx="179" cy="149"/>
                  </a:xfrm>
                  <a:prstGeom prst="line">
                    <a:avLst/>
                  </a:prstGeom>
                  <a:noFill/>
                  <a:ln w="17463">
                    <a:solidFill>
                      <a:srgbClr val="FF99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54" name="Line 162"/>
                  <p:cNvSpPr>
                    <a:spLocks noChangeShapeType="1"/>
                  </p:cNvSpPr>
                  <p:nvPr/>
                </p:nvSpPr>
                <p:spPr bwMode="auto">
                  <a:xfrm>
                    <a:off x="2233" y="2482"/>
                    <a:ext cx="91" cy="75"/>
                  </a:xfrm>
                  <a:prstGeom prst="line">
                    <a:avLst/>
                  </a:prstGeom>
                  <a:noFill/>
                  <a:ln w="17463">
                    <a:solidFill>
                      <a:srgbClr val="FF99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55" name="Line 16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54" y="2557"/>
                    <a:ext cx="91" cy="0"/>
                  </a:xfrm>
                  <a:prstGeom prst="line">
                    <a:avLst/>
                  </a:prstGeom>
                  <a:noFill/>
                  <a:ln w="17463">
                    <a:solidFill>
                      <a:srgbClr val="FF99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56" name="Line 16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99" y="2854"/>
                    <a:ext cx="267" cy="149"/>
                  </a:xfrm>
                  <a:prstGeom prst="line">
                    <a:avLst/>
                  </a:prstGeom>
                  <a:noFill/>
                  <a:ln w="17463">
                    <a:solidFill>
                      <a:srgbClr val="FF99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57" name="Line 165"/>
                  <p:cNvSpPr>
                    <a:spLocks noChangeShapeType="1"/>
                  </p:cNvSpPr>
                  <p:nvPr/>
                </p:nvSpPr>
                <p:spPr bwMode="auto">
                  <a:xfrm>
                    <a:off x="1966" y="2854"/>
                    <a:ext cx="267" cy="74"/>
                  </a:xfrm>
                  <a:prstGeom prst="line">
                    <a:avLst/>
                  </a:prstGeom>
                  <a:noFill/>
                  <a:ln w="17463">
                    <a:solidFill>
                      <a:srgbClr val="FF99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58" name="Line 16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20" y="2705"/>
                    <a:ext cx="267" cy="149"/>
                  </a:xfrm>
                  <a:prstGeom prst="line">
                    <a:avLst/>
                  </a:prstGeom>
                  <a:noFill/>
                  <a:ln w="17463">
                    <a:solidFill>
                      <a:srgbClr val="FF99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59" name="Line 167"/>
                  <p:cNvSpPr>
                    <a:spLocks noChangeShapeType="1"/>
                  </p:cNvSpPr>
                  <p:nvPr/>
                </p:nvSpPr>
                <p:spPr bwMode="auto">
                  <a:xfrm>
                    <a:off x="1699" y="2557"/>
                    <a:ext cx="176" cy="0"/>
                  </a:xfrm>
                  <a:prstGeom prst="line">
                    <a:avLst/>
                  </a:prstGeom>
                  <a:noFill/>
                  <a:ln w="17463">
                    <a:solidFill>
                      <a:srgbClr val="FF99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60" name="Line 168"/>
                  <p:cNvSpPr>
                    <a:spLocks noChangeShapeType="1"/>
                  </p:cNvSpPr>
                  <p:nvPr/>
                </p:nvSpPr>
                <p:spPr bwMode="auto">
                  <a:xfrm>
                    <a:off x="2073" y="2705"/>
                    <a:ext cx="179" cy="149"/>
                  </a:xfrm>
                  <a:prstGeom prst="line">
                    <a:avLst/>
                  </a:prstGeom>
                  <a:noFill/>
                  <a:ln w="17463">
                    <a:solidFill>
                      <a:srgbClr val="FF99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61" name="Line 16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50" y="2408"/>
                    <a:ext cx="270" cy="74"/>
                  </a:xfrm>
                  <a:prstGeom prst="line">
                    <a:avLst/>
                  </a:prstGeom>
                  <a:noFill/>
                  <a:ln w="17463">
                    <a:solidFill>
                      <a:srgbClr val="FF99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62" name="Line 170"/>
                  <p:cNvSpPr>
                    <a:spLocks noChangeShapeType="1"/>
                  </p:cNvSpPr>
                  <p:nvPr/>
                </p:nvSpPr>
                <p:spPr bwMode="auto">
                  <a:xfrm>
                    <a:off x="1608" y="2408"/>
                    <a:ext cx="179" cy="74"/>
                  </a:xfrm>
                  <a:prstGeom prst="line">
                    <a:avLst/>
                  </a:prstGeom>
                  <a:noFill/>
                  <a:ln w="17463">
                    <a:solidFill>
                      <a:srgbClr val="FF99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63" name="Line 17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54" y="2408"/>
                    <a:ext cx="179" cy="74"/>
                  </a:xfrm>
                  <a:prstGeom prst="line">
                    <a:avLst/>
                  </a:prstGeom>
                  <a:noFill/>
                  <a:ln w="17463">
                    <a:solidFill>
                      <a:srgbClr val="FF99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64" name="Line 172"/>
                  <p:cNvSpPr>
                    <a:spLocks noChangeShapeType="1"/>
                  </p:cNvSpPr>
                  <p:nvPr/>
                </p:nvSpPr>
                <p:spPr bwMode="auto">
                  <a:xfrm>
                    <a:off x="2164" y="2557"/>
                    <a:ext cx="176" cy="223"/>
                  </a:xfrm>
                  <a:prstGeom prst="line">
                    <a:avLst/>
                  </a:prstGeom>
                  <a:noFill/>
                  <a:ln w="17463">
                    <a:solidFill>
                      <a:srgbClr val="FF99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</p:grpSp>
          <p:sp>
            <p:nvSpPr>
              <p:cNvPr id="22" name="Rectangle 175"/>
              <p:cNvSpPr>
                <a:spLocks noChangeArrowheads="1"/>
              </p:cNvSpPr>
              <p:nvPr/>
            </p:nvSpPr>
            <p:spPr bwMode="auto">
              <a:xfrm>
                <a:off x="137" y="3121"/>
                <a:ext cx="430" cy="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Rectangle 176"/>
              <p:cNvSpPr>
                <a:spLocks noChangeArrowheads="1"/>
              </p:cNvSpPr>
              <p:nvPr/>
            </p:nvSpPr>
            <p:spPr bwMode="auto">
              <a:xfrm>
                <a:off x="137" y="3118"/>
                <a:ext cx="37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500" b="1" i="1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lower</a:t>
                </a:r>
                <a:endParaRPr kumimoji="0" lang="it-IT" altLang="it-IT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News Gothic" pitchFamily="34" charset="0"/>
                </a:endParaRPr>
              </a:p>
            </p:txBody>
          </p:sp>
          <p:sp>
            <p:nvSpPr>
              <p:cNvPr id="24" name="Rectangle 177"/>
              <p:cNvSpPr>
                <a:spLocks noChangeArrowheads="1"/>
              </p:cNvSpPr>
              <p:nvPr/>
            </p:nvSpPr>
            <p:spPr bwMode="auto">
              <a:xfrm>
                <a:off x="137" y="3253"/>
                <a:ext cx="30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500" b="1" i="1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peat</a:t>
                </a:r>
                <a:endParaRPr kumimoji="0" lang="it-IT" altLang="it-IT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News Gothic" pitchFamily="34" charset="0"/>
                </a:endParaRPr>
              </a:p>
            </p:txBody>
          </p:sp>
          <p:sp>
            <p:nvSpPr>
              <p:cNvPr id="25" name="Rectangle 178"/>
              <p:cNvSpPr>
                <a:spLocks noChangeArrowheads="1"/>
              </p:cNvSpPr>
              <p:nvPr/>
            </p:nvSpPr>
            <p:spPr bwMode="auto">
              <a:xfrm>
                <a:off x="137" y="2499"/>
                <a:ext cx="443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" name="Rectangle 179"/>
              <p:cNvSpPr>
                <a:spLocks noChangeArrowheads="1"/>
              </p:cNvSpPr>
              <p:nvPr/>
            </p:nvSpPr>
            <p:spPr bwMode="auto">
              <a:xfrm>
                <a:off x="137" y="2499"/>
                <a:ext cx="24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500" b="1" i="1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top</a:t>
                </a:r>
                <a:endParaRPr kumimoji="0" lang="it-IT" altLang="it-IT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News Gothic" pitchFamily="34" charset="0"/>
                </a:endParaRPr>
              </a:p>
            </p:txBody>
          </p:sp>
          <p:sp>
            <p:nvSpPr>
              <p:cNvPr id="27" name="Rectangle 180"/>
              <p:cNvSpPr>
                <a:spLocks noChangeArrowheads="1"/>
              </p:cNvSpPr>
              <p:nvPr/>
            </p:nvSpPr>
            <p:spPr bwMode="auto">
              <a:xfrm>
                <a:off x="137" y="2634"/>
                <a:ext cx="30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500" b="1" i="1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peat</a:t>
                </a:r>
                <a:endParaRPr kumimoji="0" lang="it-IT" altLang="it-IT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News Gothic" pitchFamily="34" charset="0"/>
                </a:endParaRPr>
              </a:p>
            </p:txBody>
          </p:sp>
          <p:sp>
            <p:nvSpPr>
              <p:cNvPr id="28" name="Rectangle 181"/>
              <p:cNvSpPr>
                <a:spLocks noChangeArrowheads="1"/>
              </p:cNvSpPr>
              <p:nvPr/>
            </p:nvSpPr>
            <p:spPr bwMode="auto">
              <a:xfrm>
                <a:off x="134" y="2130"/>
                <a:ext cx="427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Rectangle 182"/>
              <p:cNvSpPr>
                <a:spLocks noChangeArrowheads="1"/>
              </p:cNvSpPr>
              <p:nvPr/>
            </p:nvSpPr>
            <p:spPr bwMode="auto">
              <a:xfrm>
                <a:off x="134" y="2127"/>
                <a:ext cx="37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500" b="1" i="1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living</a:t>
                </a:r>
                <a:endParaRPr kumimoji="0" lang="it-IT" altLang="it-IT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News Gothic" pitchFamily="34" charset="0"/>
                </a:endParaRPr>
              </a:p>
            </p:txBody>
          </p:sp>
          <p:sp>
            <p:nvSpPr>
              <p:cNvPr id="30" name="Rectangle 183"/>
              <p:cNvSpPr>
                <a:spLocks noChangeArrowheads="1"/>
              </p:cNvSpPr>
              <p:nvPr/>
            </p:nvSpPr>
            <p:spPr bwMode="auto">
              <a:xfrm>
                <a:off x="134" y="2262"/>
                <a:ext cx="36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500" b="1" i="1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moss</a:t>
                </a:r>
                <a:endParaRPr kumimoji="0" lang="it-IT" altLang="it-IT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News Gothic" pitchFamily="34" charset="0"/>
                </a:endParaRPr>
              </a:p>
            </p:txBody>
          </p:sp>
          <p:sp>
            <p:nvSpPr>
              <p:cNvPr id="31" name="Rectangle 184"/>
              <p:cNvSpPr>
                <a:spLocks noChangeArrowheads="1"/>
              </p:cNvSpPr>
              <p:nvPr/>
            </p:nvSpPr>
            <p:spPr bwMode="auto">
              <a:xfrm>
                <a:off x="143" y="1670"/>
                <a:ext cx="537" cy="2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Rectangle 187"/>
              <p:cNvSpPr>
                <a:spLocks noChangeArrowheads="1"/>
              </p:cNvSpPr>
              <p:nvPr/>
            </p:nvSpPr>
            <p:spPr bwMode="auto">
              <a:xfrm>
                <a:off x="145" y="1155"/>
                <a:ext cx="540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Rectangle 190"/>
              <p:cNvSpPr>
                <a:spLocks noChangeArrowheads="1"/>
              </p:cNvSpPr>
              <p:nvPr/>
            </p:nvSpPr>
            <p:spPr bwMode="auto">
              <a:xfrm>
                <a:off x="454" y="2130"/>
                <a:ext cx="628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Rectangle 191"/>
              <p:cNvSpPr>
                <a:spLocks noChangeArrowheads="1"/>
              </p:cNvSpPr>
              <p:nvPr/>
            </p:nvSpPr>
            <p:spPr bwMode="auto">
              <a:xfrm>
                <a:off x="583" y="2124"/>
                <a:ext cx="443" cy="1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5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hollow</a:t>
                </a:r>
                <a:endParaRPr kumimoji="0" lang="it-IT" altLang="it-IT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News Gothic" pitchFamily="34" charset="0"/>
                </a:endParaRPr>
              </a:p>
            </p:txBody>
          </p:sp>
          <p:sp>
            <p:nvSpPr>
              <p:cNvPr id="35" name="Rectangle 192"/>
              <p:cNvSpPr>
                <a:spLocks noChangeArrowheads="1"/>
              </p:cNvSpPr>
              <p:nvPr/>
            </p:nvSpPr>
            <p:spPr bwMode="auto">
              <a:xfrm>
                <a:off x="523" y="2262"/>
                <a:ext cx="56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500" b="1" i="1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Sphagna</a:t>
                </a:r>
                <a:endParaRPr kumimoji="0" lang="it-IT" altLang="it-IT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News Gothic" pitchFamily="34" charset="0"/>
                </a:endParaRPr>
              </a:p>
            </p:txBody>
          </p:sp>
          <p:sp>
            <p:nvSpPr>
              <p:cNvPr id="36" name="Rectangle 193"/>
              <p:cNvSpPr>
                <a:spLocks noChangeArrowheads="1"/>
              </p:cNvSpPr>
              <p:nvPr/>
            </p:nvSpPr>
            <p:spPr bwMode="auto">
              <a:xfrm>
                <a:off x="1258" y="2130"/>
                <a:ext cx="537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Rectangle 194"/>
              <p:cNvSpPr>
                <a:spLocks noChangeArrowheads="1"/>
              </p:cNvSpPr>
              <p:nvPr/>
            </p:nvSpPr>
            <p:spPr bwMode="auto">
              <a:xfrm>
                <a:off x="1398" y="2124"/>
                <a:ext cx="328" cy="1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5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lawn</a:t>
                </a:r>
                <a:endParaRPr kumimoji="0" lang="it-IT" altLang="it-IT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News Gothic" pitchFamily="34" charset="0"/>
                </a:endParaRPr>
              </a:p>
            </p:txBody>
          </p:sp>
          <p:sp>
            <p:nvSpPr>
              <p:cNvPr id="38" name="Rectangle 195"/>
              <p:cNvSpPr>
                <a:spLocks noChangeArrowheads="1"/>
              </p:cNvSpPr>
              <p:nvPr/>
            </p:nvSpPr>
            <p:spPr bwMode="auto">
              <a:xfrm>
                <a:off x="1283" y="2262"/>
                <a:ext cx="56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500" b="1" i="1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Sphagna</a:t>
                </a:r>
                <a:endParaRPr kumimoji="0" lang="it-IT" altLang="it-IT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News Gothic" pitchFamily="34" charset="0"/>
                </a:endParaRPr>
              </a:p>
            </p:txBody>
          </p:sp>
          <p:sp>
            <p:nvSpPr>
              <p:cNvPr id="39" name="Rectangle 196"/>
              <p:cNvSpPr>
                <a:spLocks noChangeArrowheads="1"/>
              </p:cNvSpPr>
              <p:nvPr/>
            </p:nvSpPr>
            <p:spPr bwMode="auto">
              <a:xfrm>
                <a:off x="2109" y="2133"/>
                <a:ext cx="672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Rectangle 197"/>
              <p:cNvSpPr>
                <a:spLocks noChangeArrowheads="1"/>
              </p:cNvSpPr>
              <p:nvPr/>
            </p:nvSpPr>
            <p:spPr bwMode="auto">
              <a:xfrm>
                <a:off x="2172" y="2127"/>
                <a:ext cx="633" cy="1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5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hummock</a:t>
                </a:r>
                <a:endParaRPr kumimoji="0" lang="it-IT" altLang="it-IT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News Gothic" pitchFamily="34" charset="0"/>
                </a:endParaRPr>
              </a:p>
            </p:txBody>
          </p:sp>
          <p:sp>
            <p:nvSpPr>
              <p:cNvPr id="41" name="Rectangle 198"/>
              <p:cNvSpPr>
                <a:spLocks noChangeArrowheads="1"/>
              </p:cNvSpPr>
              <p:nvPr/>
            </p:nvSpPr>
            <p:spPr bwMode="auto">
              <a:xfrm>
                <a:off x="2200" y="2265"/>
                <a:ext cx="56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500" b="1" i="1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Sphagna</a:t>
                </a:r>
                <a:endParaRPr kumimoji="0" lang="it-IT" altLang="it-IT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News Gothic" pitchFamily="34" charset="0"/>
                </a:endParaRPr>
              </a:p>
            </p:txBody>
          </p:sp>
          <p:sp>
            <p:nvSpPr>
              <p:cNvPr id="42" name="Rectangle 199"/>
              <p:cNvSpPr>
                <a:spLocks noChangeArrowheads="1"/>
              </p:cNvSpPr>
              <p:nvPr/>
            </p:nvSpPr>
            <p:spPr bwMode="auto">
              <a:xfrm>
                <a:off x="2142" y="1229"/>
                <a:ext cx="537" cy="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" name="Rectangle 200"/>
              <p:cNvSpPr>
                <a:spLocks noChangeArrowheads="1"/>
              </p:cNvSpPr>
              <p:nvPr/>
            </p:nvSpPr>
            <p:spPr bwMode="auto">
              <a:xfrm>
                <a:off x="2255" y="1224"/>
                <a:ext cx="323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5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</a:rPr>
                  <a:t>dwarf</a:t>
                </a:r>
                <a:endParaRPr kumimoji="0" lang="it-IT" altLang="it-IT" sz="24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</a:endParaRPr>
              </a:p>
            </p:txBody>
          </p:sp>
          <p:sp>
            <p:nvSpPr>
              <p:cNvPr id="44" name="Rectangle 201"/>
              <p:cNvSpPr>
                <a:spLocks noChangeArrowheads="1"/>
              </p:cNvSpPr>
              <p:nvPr/>
            </p:nvSpPr>
            <p:spPr bwMode="auto">
              <a:xfrm>
                <a:off x="2216" y="1362"/>
                <a:ext cx="404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5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</a:rPr>
                  <a:t>shrubs</a:t>
                </a:r>
                <a:endParaRPr kumimoji="0" lang="it-IT" altLang="it-IT" sz="24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</a:endParaRPr>
              </a:p>
            </p:txBody>
          </p:sp>
          <p:sp>
            <p:nvSpPr>
              <p:cNvPr id="45" name="Rectangle 202"/>
              <p:cNvSpPr>
                <a:spLocks noChangeArrowheads="1"/>
              </p:cNvSpPr>
              <p:nvPr/>
            </p:nvSpPr>
            <p:spPr bwMode="auto">
              <a:xfrm>
                <a:off x="930" y="1127"/>
                <a:ext cx="375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" name="Rectangle 204"/>
              <p:cNvSpPr>
                <a:spLocks noChangeArrowheads="1"/>
              </p:cNvSpPr>
              <p:nvPr/>
            </p:nvSpPr>
            <p:spPr bwMode="auto">
              <a:xfrm>
                <a:off x="834" y="2529"/>
                <a:ext cx="377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" name="Rectangle 205"/>
              <p:cNvSpPr>
                <a:spLocks noChangeArrowheads="1"/>
              </p:cNvSpPr>
              <p:nvPr/>
            </p:nvSpPr>
            <p:spPr bwMode="auto">
              <a:xfrm>
                <a:off x="834" y="2532"/>
                <a:ext cx="319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3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stem</a:t>
                </a:r>
                <a:endParaRPr kumimoji="0" lang="it-IT" altLang="it-IT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News Gothic" pitchFamily="34" charset="0"/>
                </a:endParaRPr>
              </a:p>
            </p:txBody>
          </p:sp>
          <p:sp>
            <p:nvSpPr>
              <p:cNvPr id="48" name="Rectangle 206"/>
              <p:cNvSpPr>
                <a:spLocks noChangeArrowheads="1"/>
              </p:cNvSpPr>
              <p:nvPr/>
            </p:nvSpPr>
            <p:spPr bwMode="auto">
              <a:xfrm>
                <a:off x="955" y="3121"/>
                <a:ext cx="377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" name="Rectangle 207"/>
              <p:cNvSpPr>
                <a:spLocks noChangeArrowheads="1"/>
              </p:cNvSpPr>
              <p:nvPr/>
            </p:nvSpPr>
            <p:spPr bwMode="auto">
              <a:xfrm>
                <a:off x="955" y="3124"/>
                <a:ext cx="275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1pPr>
                <a:lvl2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2pPr>
                <a:lvl3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3pPr>
                <a:lvl4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4pPr>
                <a:lvl5pPr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News Gothic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300" b="1" i="0" u="none" strike="noStrike" cap="none" normalizeH="0" baseline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anose="020B0604020202020204" pitchFamily="34" charset="0"/>
                  </a:rPr>
                  <a:t>root</a:t>
                </a:r>
                <a:endParaRPr kumimoji="0" lang="it-IT" altLang="it-IT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News Gothic" pitchFamily="34" charset="0"/>
                </a:endParaRPr>
              </a:p>
            </p:txBody>
          </p:sp>
        </p:grpSp>
      </p:grpSp>
      <p:sp>
        <p:nvSpPr>
          <p:cNvPr id="211" name="Slide Number Placeholder 2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5</a:t>
            </a:fld>
            <a:endParaRPr lang="it-IT"/>
          </a:p>
        </p:txBody>
      </p:sp>
      <p:cxnSp>
        <p:nvCxnSpPr>
          <p:cNvPr id="212" name="Straight Arrow Connector 211"/>
          <p:cNvCxnSpPr/>
          <p:nvPr/>
        </p:nvCxnSpPr>
        <p:spPr>
          <a:xfrm flipH="1">
            <a:off x="6692075" y="4078428"/>
            <a:ext cx="11525" cy="2269698"/>
          </a:xfrm>
          <a:prstGeom prst="straightConnector1">
            <a:avLst/>
          </a:prstGeom>
          <a:ln w="57150">
            <a:solidFill>
              <a:srgbClr val="5B9BD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TextBox 215"/>
          <p:cNvSpPr txBox="1"/>
          <p:nvPr/>
        </p:nvSpPr>
        <p:spPr>
          <a:xfrm>
            <a:off x="5660740" y="4638830"/>
            <a:ext cx="10861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chemeClr val="accent1"/>
                </a:solidFill>
              </a:rPr>
              <a:t>Water </a:t>
            </a:r>
            <a:r>
              <a:rPr lang="it-IT" sz="2800" dirty="0" err="1" smtClean="0">
                <a:solidFill>
                  <a:schemeClr val="accent1"/>
                </a:solidFill>
              </a:rPr>
              <a:t>level</a:t>
            </a:r>
            <a:endParaRPr lang="en-GB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61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r>
              <a:rPr lang="en-US" noProof="0" dirty="0" smtClean="0"/>
              <a:t>Methods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3833"/>
            <a:ext cx="6086856" cy="4351338"/>
          </a:xfrm>
        </p:spPr>
        <p:txBody>
          <a:bodyPr>
            <a:normAutofit/>
          </a:bodyPr>
          <a:lstStyle/>
          <a:p>
            <a:r>
              <a:rPr lang="en-US" noProof="0" dirty="0" smtClean="0"/>
              <a:t>Create R package </a:t>
            </a:r>
            <a:r>
              <a:rPr lang="en-US" noProof="0" dirty="0" smtClean="0">
                <a:sym typeface="Wingdings" panose="05000000000000000000" pitchFamily="2" charset="2"/>
              </a:rPr>
              <a:t> callable with different parameters from R</a:t>
            </a:r>
          </a:p>
          <a:p>
            <a:pPr lvl="1"/>
            <a:r>
              <a:rPr lang="en-US" noProof="0" dirty="0" smtClean="0">
                <a:sym typeface="Wingdings" panose="05000000000000000000" pitchFamily="2" charset="2"/>
              </a:rPr>
              <a:t>Tutorial</a:t>
            </a:r>
          </a:p>
          <a:p>
            <a:pPr lvl="1"/>
            <a:r>
              <a:rPr lang="en-US" noProof="0" dirty="0" smtClean="0">
                <a:sym typeface="Wingdings" panose="05000000000000000000" pitchFamily="2" charset="2"/>
              </a:rPr>
              <a:t>Added also parallel option for speedup</a:t>
            </a:r>
            <a:endParaRPr lang="en-US" noProof="0" dirty="0" smtClean="0"/>
          </a:p>
          <a:p>
            <a:pPr lvl="1"/>
            <a:endParaRPr lang="en-US" noProof="0" dirty="0" smtClean="0"/>
          </a:p>
          <a:p>
            <a:pPr lvl="1"/>
            <a:r>
              <a:rPr lang="en-US" noProof="0" dirty="0" smtClean="0"/>
              <a:t>Package will become available on the COST </a:t>
            </a:r>
            <a:r>
              <a:rPr lang="en-US" noProof="0" dirty="0" err="1" smtClean="0"/>
              <a:t>Git</a:t>
            </a:r>
            <a:r>
              <a:rPr lang="en-US" noProof="0" dirty="0" smtClean="0"/>
              <a:t> hub</a:t>
            </a:r>
          </a:p>
          <a:p>
            <a:pPr lvl="1"/>
            <a:endParaRPr lang="en-US" noProof="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6</a:t>
            </a:fld>
            <a:endParaRPr lang="it-IT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4663" t="25138" r="55097" b="5598"/>
          <a:stretch/>
        </p:blipFill>
        <p:spPr bwMode="auto">
          <a:xfrm>
            <a:off x="7107936" y="1341121"/>
            <a:ext cx="4974336" cy="3930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7" name="Object1"/>
          <p:cNvGraphicFramePr/>
          <p:nvPr>
            <p:extLst>
              <p:ext uri="{D42A27DB-BD31-4B8C-83A1-F6EECF244321}">
                <p14:modId xmlns:p14="http://schemas.microsoft.com/office/powerpoint/2010/main" val="3597151139"/>
              </p:ext>
            </p:extLst>
          </p:nvPr>
        </p:nvGraphicFramePr>
        <p:xfrm>
          <a:off x="838201" y="3986784"/>
          <a:ext cx="5928359" cy="2914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9410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3138106"/>
              </p:ext>
            </p:extLst>
          </p:nvPr>
        </p:nvGraphicFramePr>
        <p:xfrm>
          <a:off x="5602514" y="706900"/>
          <a:ext cx="5934317" cy="5484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Acrobat Document" r:id="rId3" imgW="4800600" imgH="4800600" progId="AcroExch.Document.11">
                  <p:embed/>
                </p:oleObj>
              </mc:Choice>
              <mc:Fallback>
                <p:oleObj name="Acrobat Document" r:id="rId3" imgW="4800600" imgH="4800600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02514" y="706900"/>
                        <a:ext cx="5934317" cy="54845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Sensitivity Analysis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4286"/>
            <a:ext cx="5234117" cy="4362677"/>
          </a:xfrm>
        </p:spPr>
        <p:txBody>
          <a:bodyPr/>
          <a:lstStyle/>
          <a:p>
            <a:r>
              <a:rPr lang="en-US" noProof="0" dirty="0" smtClean="0"/>
              <a:t>Goal: To identify sensitive parameters</a:t>
            </a:r>
          </a:p>
          <a:p>
            <a:r>
              <a:rPr lang="en-US" dirty="0" smtClean="0"/>
              <a:t>Morris function</a:t>
            </a:r>
            <a:endParaRPr lang="en-US" noProof="0" dirty="0" smtClean="0"/>
          </a:p>
          <a:p>
            <a:endParaRPr lang="en-US" noProof="0" dirty="0" smtClean="0"/>
          </a:p>
          <a:p>
            <a:r>
              <a:rPr lang="en-US" noProof="0" dirty="0" smtClean="0"/>
              <a:t>26 parameters out of &gt;200</a:t>
            </a:r>
          </a:p>
          <a:p>
            <a:pPr lvl="1"/>
            <a:r>
              <a:rPr lang="en-US" noProof="0" dirty="0" smtClean="0"/>
              <a:t>Growth </a:t>
            </a:r>
          </a:p>
          <a:p>
            <a:pPr lvl="1"/>
            <a:r>
              <a:rPr lang="en-US" noProof="0" dirty="0" smtClean="0"/>
              <a:t>Mortality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772297" y="6176963"/>
            <a:ext cx="11172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0" indent="-304800"/>
            <a:r>
              <a:rPr lang="en-US" dirty="0"/>
              <a:t>Morris, M. D. 1991. Factorial Sampling Plans for Preliminary Computational Experiments. </a:t>
            </a:r>
            <a:r>
              <a:rPr lang="en-US" dirty="0" err="1"/>
              <a:t>Technometrics</a:t>
            </a:r>
            <a:r>
              <a:rPr lang="en-US" dirty="0"/>
              <a:t> 33:161–174.</a:t>
            </a:r>
            <a:endParaRPr lang="en-US" dirty="0"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7</a:t>
            </a:fld>
            <a:endParaRPr lang="it-IT"/>
          </a:p>
        </p:txBody>
      </p:sp>
      <p:sp>
        <p:nvSpPr>
          <p:cNvPr id="7" name="Rectangle 6"/>
          <p:cNvSpPr/>
          <p:nvPr/>
        </p:nvSpPr>
        <p:spPr>
          <a:xfrm>
            <a:off x="6294475" y="1341121"/>
            <a:ext cx="4890976" cy="3549814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15" name="Group 14"/>
          <p:cNvGrpSpPr/>
          <p:nvPr/>
        </p:nvGrpSpPr>
        <p:grpSpPr>
          <a:xfrm>
            <a:off x="6923903" y="2170782"/>
            <a:ext cx="4179525" cy="3036224"/>
            <a:chOff x="6923904" y="2315432"/>
            <a:chExt cx="4005432" cy="2891574"/>
          </a:xfrm>
        </p:grpSpPr>
        <p:cxnSp>
          <p:nvCxnSpPr>
            <p:cNvPr id="9" name="Straight Arrow Connector 8"/>
            <p:cNvCxnSpPr/>
            <p:nvPr/>
          </p:nvCxnSpPr>
          <p:spPr>
            <a:xfrm flipV="1">
              <a:off x="6923904" y="2315432"/>
              <a:ext cx="3058296" cy="2891574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9790883" y="2497951"/>
              <a:ext cx="11384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Sensitivity</a:t>
              </a:r>
              <a:endParaRPr lang="en-GB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8248370" y="5777945"/>
            <a:ext cx="72968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Mean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4668406" y="3326425"/>
            <a:ext cx="195636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Standard deviation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985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Calibration goal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Likelihood</a:t>
            </a:r>
            <a:r>
              <a:rPr lang="it-IT" dirty="0"/>
              <a:t> </a:t>
            </a:r>
            <a:r>
              <a:rPr lang="it-IT" dirty="0" smtClean="0">
                <a:sym typeface="Wingdings" panose="05000000000000000000" pitchFamily="2" charset="2"/>
              </a:rPr>
              <a:t> </a:t>
            </a:r>
            <a:r>
              <a:rPr lang="it-IT" dirty="0" smtClean="0"/>
              <a:t>data and model</a:t>
            </a:r>
          </a:p>
          <a:p>
            <a:endParaRPr lang="it-IT" dirty="0"/>
          </a:p>
          <a:p>
            <a:r>
              <a:rPr lang="it-IT" dirty="0" err="1" smtClean="0"/>
              <a:t>Normal</a:t>
            </a:r>
            <a:r>
              <a:rPr lang="it-IT" dirty="0" smtClean="0"/>
              <a:t> </a:t>
            </a:r>
            <a:r>
              <a:rPr lang="it-IT" dirty="0" err="1" smtClean="0"/>
              <a:t>likelihood</a:t>
            </a:r>
            <a:endParaRPr lang="it-IT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8</a:t>
            </a:fld>
            <a:endParaRPr lang="it-IT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4683" y="1027906"/>
            <a:ext cx="6614854" cy="49556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200" y="4334006"/>
                <a:ext cx="381967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r>
                        <a:rPr lang="it-IT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it-IT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it-IT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r>
                        <a:rPr lang="it-IT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it-IT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  <m:r>
                        <a:rPr lang="it-IT" sz="40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it-IT" sz="4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it-IT" sz="40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it-IT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it-IT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334006"/>
                <a:ext cx="3819678" cy="61555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559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5924" y="1088217"/>
            <a:ext cx="4918257" cy="394551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962975" cy="4351338"/>
          </a:xfrm>
        </p:spPr>
        <p:txBody>
          <a:bodyPr/>
          <a:lstStyle/>
          <a:p>
            <a:r>
              <a:rPr lang="en-US" noProof="0" dirty="0" smtClean="0"/>
              <a:t>Goal: To find the optimum values for the parameters</a:t>
            </a:r>
          </a:p>
          <a:p>
            <a:endParaRPr lang="en-US" dirty="0"/>
          </a:p>
          <a:p>
            <a:r>
              <a:rPr lang="en-US" noProof="0" dirty="0" smtClean="0"/>
              <a:t>Differential Evolution</a:t>
            </a:r>
          </a:p>
          <a:p>
            <a:endParaRPr lang="en-US" noProof="0" dirty="0" smtClean="0"/>
          </a:p>
          <a:p>
            <a:r>
              <a:rPr lang="en-US" noProof="0" dirty="0" smtClean="0"/>
              <a:t>Strength:</a:t>
            </a:r>
          </a:p>
          <a:p>
            <a:pPr lvl="1"/>
            <a:r>
              <a:rPr lang="en-US" noProof="0" dirty="0" smtClean="0"/>
              <a:t>Evolves to a minimum</a:t>
            </a:r>
          </a:p>
          <a:p>
            <a:endParaRPr lang="en-US" noProof="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0353" y="871199"/>
            <a:ext cx="6720494" cy="569609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27346-2654-4367-8C66-FB32EEBDA2E4}" type="slidenum">
              <a:rPr lang="it-IT" smtClean="0"/>
              <a:t>9</a:t>
            </a:fld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err="1" smtClean="0"/>
              <a:t>DEoptim</a:t>
            </a:r>
            <a:r>
              <a:rPr lang="en-US" noProof="0" dirty="0" smtClean="0"/>
              <a:t> (optimizer)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0899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1458</TotalTime>
  <Words>735</Words>
  <Application>Microsoft Office PowerPoint</Application>
  <PresentationFormat>Widescreen</PresentationFormat>
  <Paragraphs>156</Paragraphs>
  <Slides>15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News Gothic</vt:lpstr>
      <vt:lpstr>Wingdings</vt:lpstr>
      <vt:lpstr>Office Theme</vt:lpstr>
      <vt:lpstr>Acrobat Document</vt:lpstr>
      <vt:lpstr>Calibrating NUCOM-BOG</vt:lpstr>
      <vt:lpstr>Background</vt:lpstr>
      <vt:lpstr>Research Questions and aims</vt:lpstr>
      <vt:lpstr>Map</vt:lpstr>
      <vt:lpstr>NUCOM-BOG</vt:lpstr>
      <vt:lpstr>Methods</vt:lpstr>
      <vt:lpstr>Sensitivity Analysis</vt:lpstr>
      <vt:lpstr>Calibration goal</vt:lpstr>
      <vt:lpstr>DEoptim (optimizer)</vt:lpstr>
      <vt:lpstr>Sequential Monte Carlo</vt:lpstr>
      <vt:lpstr>Posterior distributions</vt:lpstr>
      <vt:lpstr>Future perspective</vt:lpstr>
      <vt:lpstr>Many thanks</vt:lpstr>
      <vt:lpstr>Introduction</vt:lpstr>
      <vt:lpstr>Future perspectives</vt:lpstr>
    </vt:vector>
  </TitlesOfParts>
  <Company>FEM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NUCOM</dc:title>
  <dc:creator>useradmin</dc:creator>
  <cp:lastModifiedBy>useradmin</cp:lastModifiedBy>
  <cp:revision>169</cp:revision>
  <dcterms:created xsi:type="dcterms:W3CDTF">2015-11-03T22:12:12Z</dcterms:created>
  <dcterms:modified xsi:type="dcterms:W3CDTF">2015-11-11T07:22:50Z</dcterms:modified>
</cp:coreProperties>
</file>